
<file path=[Content_Types].xml><?xml version="1.0" encoding="utf-8"?>
<Types xmlns="http://schemas.openxmlformats.org/package/2006/content-types"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media/image17.png" ContentType="image/png"/>
  <Override PartName="/ppt/media/image35.png" ContentType="image/png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s/slide4.xml" ContentType="application/vnd.openxmlformats-officedocument.presentationml.slide+xml"/>
  <Override PartName="/ppt/media/image24.png" ContentType="image/png"/>
  <Override PartName="/customXml/itemProps1.xml" ContentType="application/vnd.openxmlformats-officedocument.customXmlProperti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_rels/slideLayout20.xml.rels" ContentType="application/vnd.openxmlformats-package.relationships+xml"/>
  <Override PartName="/ppt/media/image13.png" ContentType="image/png"/>
  <Override PartName="/ppt/media/image31.png" ContentType="image/png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_rels/slide5.xml.rels" ContentType="application/vnd.openxmlformats-package.relationships+xml"/>
  <Override PartName="/ppt/media/image20.png" ContentType="image/png"/>
  <Default Extension="xml" ContentType="application/xml"/>
  <Override PartName="/docProps/custom.xml" ContentType="application/vnd.openxmlformats-officedocument.custom-properties+xml"/>
  <Override PartName="/ppt/slideLayouts/slideLayout20.xml" ContentType="application/vnd.openxmlformats-officedocument.presentationml.slideLayout+xml"/>
  <Override PartName="/ppt/slides/slide10.xml" ContentType="application/vnd.openxmlformats-officedocument.presentationml.slide+xml"/>
  <Override PartName="/ppt/slides/_rels/slide10.xml.rels" ContentType="application/vnd.openxmlformats-package.relationships+xml"/>
  <Override PartName="/ppt/media/image6.png" ContentType="image/png"/>
  <Override PartName="/_rels/.rels" ContentType="application/vnd.openxmlformats-package.relationships+xml"/>
  <Override PartName="/ppt/slideLayouts/_rels/slideLayout9.xml.rels" ContentType="application/vnd.openxmlformats-package.relationships+xml"/>
  <Override PartName="/ppt/slideLayouts/_rels/slideLayout4.xml.rels" ContentType="application/vnd.openxmlformats-package.relationships+xml"/>
  <Override PartName="/ppt/media/image2.png" ContentType="image/png"/>
  <Override PartName="/ppt/slideLayouts/_rels/slideLayout11.xml.rels" ContentType="application/vnd.openxmlformats-package.relationships+xml"/>
  <Override PartName="/ppt/slideLayouts/_rels/slideLayout16.xml.rels" ContentType="application/vnd.openxmlformats-package.relationships+xml"/>
  <Override PartName="/ppt/slides/slide9.xml" ContentType="application/vnd.openxmlformats-officedocument.presentationml.slide+xml"/>
  <Override PartName="/ppt/media/image18.png" ContentType="image/png"/>
  <Override PartName="/ppt/media/image29.png" ContentType="image/png"/>
  <Override PartName="/ppt/slideLayouts/slideLayout7.xml" ContentType="application/vnd.openxmlformats-officedocument.presentationml.slideLayout+xml"/>
  <Override PartName="/ppt/slideLayouts/_rels/slideLayout23.xml.rels" ContentType="application/vnd.openxmlformats-package.relationships+xml"/>
  <Override PartName="/ppt/slides/slide5.xml" ContentType="application/vnd.openxmlformats-officedocument.presentationml.slide+xml"/>
  <Override PartName="/ppt/media/image36.png" ContentType="image/png"/>
  <Override PartName="/customXml/itemProps2.xml" ContentType="application/vnd.openxmlformats-officedocument.customXmlPropertie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_rels/slide3.xml.rels" ContentType="application/vnd.openxmlformats-package.relationships+xml"/>
  <Override PartName="/ppt/slides/_rels/slide8.xml.rels" ContentType="application/vnd.openxmlformats-package.relationships+xml"/>
  <Override PartName="/ppt/media/image14.png" ContentType="image/png"/>
  <Override PartName="/ppt/media/image25.png" ContentType="image/png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media/image32.png" ContentType="image/png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Layouts/slideLayout14.xml" ContentType="application/vnd.openxmlformats-officedocument.presentationml.slideLayout+xml"/>
  <Override PartName="/ppt/media/image7.png" ContentType="image/png"/>
  <Override PartName="/ppt/media/image21.png" ContentType="image/png"/>
  <Override PartName="/ppt/slideLayouts/slideLayout21.xml" ContentType="application/vnd.openxmlformats-officedocument.presentationml.slideLayout+xml"/>
  <Override PartName="/ppt/slideLayouts/_rels/slideLayout7.xml.rels" ContentType="application/vnd.openxmlformats-package.relationships+xml"/>
  <Override PartName="/ppt/slideLayouts/slideLayout10.xml" ContentType="application/vnd.openxmlformats-officedocument.presentationml.slideLayout+xml"/>
  <Override PartName="/ppt/slideLayouts/_rels/slideLayout2.xml.rels" ContentType="application/vnd.openxmlformats-package.relationships+xml"/>
  <Override PartName="/ppt/slideLayouts/_rels/slideLayout19.xml.rels" ContentType="application/vnd.openxmlformats-package.relationships+xml"/>
  <Override PartName="/ppt/media/image3.png" ContentType="image/png"/>
  <Override PartName="/ppt/slideLayouts/_rels/slideLayout14.xml.rels" ContentType="application/vnd.openxmlformats-package.relationships+xml"/>
  <Override PartName="/ppt/slideLayouts/_rels/slideLayout21.xml.rels" ContentType="application/vnd.openxmlformats-package.relationships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_rels/slide6.xml.rels" ContentType="application/vnd.openxmlformats-package.relationships+xml"/>
  <Override PartName="/ppt/media/image28.png" ContentType="image/png"/>
  <Override PartName="/ppt/media/image19.png" ContentType="image/png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s/slide6.xml" ContentType="application/vnd.openxmlformats-officedocument.presentationml.slide+xml"/>
  <Override PartName="/ppt/slides/_rels/slide1.xml.rels" ContentType="application/vnd.openxmlformats-package.relationships+xml"/>
  <Override PartName="/ppt/media/image26.png" ContentType="image/png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media/image15.png" ContentType="image/png"/>
  <Override PartName="/ppt/media/image33.png" ContentType="image/png"/>
  <Override PartName="/ppt/slideLayouts/slideLayout15.xml" ContentType="application/vnd.openxmlformats-officedocument.presentationml.slideLayout+xml"/>
  <Override PartName="/ppt/_rels/presentation.xml.rels" ContentType="application/vnd.openxmlformats-package.relationships+xml"/>
  <Override PartName="/ppt/slides/slide2.xml" ContentType="application/vnd.openxmlformats-officedocument.presentationml.slide+xml"/>
  <Override PartName="/ppt/media/image22.png" ContentType="image/png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_rels/slideLayout5.xml.rels" ContentType="application/vnd.openxmlformats-package.relationships+xml"/>
  <Override PartName="/ppt/media/image8.png" ContentType="image/png"/>
  <Override PartName="/ppt/media/image11.png" ContentType="image/png"/>
  <Override PartName="/ppt/slideLayouts/slideLayout11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4.xml.rels" ContentType="application/vnd.openxmlformats-package.relationships+xml"/>
  <Override PartName="/ppt/media/image4.png" ContentType="image/png"/>
  <Override PartName="/ppt/slides/_rels/slide9.xml.rels" ContentType="application/vnd.openxmlformats-package.relationships+xml"/>
  <Override PartName="/ppt/slides/_rels/slide4.xml.rels" ContentType="application/vnd.openxmlformats-package.relationships+xml"/>
  <Override PartName="/ppt/media/image1.jpeg" ContentType="image/jpeg"/>
  <Override PartName="/ppt/media/image10.jpeg" ContentType="image/jpeg"/>
  <Override PartName="/ppt/slideLayouts/slideLayout9.xml" ContentType="application/vnd.openxmlformats-officedocument.presentationml.slideLayout+xml"/>
  <Override PartName="/ppt/slides/slide7.xml" ContentType="application/vnd.openxmlformats-officedocument.presentationml.slide+xml"/>
  <Override PartName="/ppt/slideMasters/slideMaster2.xml" ContentType="application/vnd.openxmlformats-officedocument.presentationml.slideMaster+xml"/>
  <Override PartName="/ppt/media/image16.png" ContentType="image/png"/>
  <Override PartName="/ppt/media/image27.png" ContentType="image/png"/>
  <Override PartName="/ppt/slideLayouts/slideLayout5.xml" ContentType="application/vnd.openxmlformats-officedocument.presentationml.slideLayout+xml"/>
  <Override PartName="/ppt/slideLayouts/_rels/slideLayout3.xml.rels" ContentType="application/vnd.openxmlformats-package.relationships+xml"/>
  <Override PartName="/ppt/slideLayouts/_rels/slideLayout8.xml.rels" ContentType="application/vnd.openxmlformats-package.relationships+xml"/>
  <Override PartName="/ppt/slides/slide3.xml" ContentType="application/vnd.openxmlformats-officedocument.presentationml.slide+xml"/>
  <Override PartName="/ppt/media/image34.png" ContentType="image/png"/>
  <Override PartName="/ppt/slideLayouts/slideLayout16.xml" ContentType="application/vnd.openxmlformats-officedocument.presentationml.slideLayout+xml"/>
  <Override PartName="/ppt/slideLayouts/_rels/slideLayout15.xml.rels" ContentType="application/vnd.openxmlformats-package.relationships+xml"/>
  <Override PartName="/ppt/media/image12.png" ContentType="image/png"/>
  <Override PartName="/ppt/media/image23.png" ContentType="image/png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_rels/slideLayout10.xml.rels" ContentType="application/vnd.openxmlformats-package.relationships+xml"/>
  <Override PartName="/ppt/slideLayouts/_rels/slideLayout22.xml.rels" ContentType="application/vnd.openxmlformats-package.relationships+xml"/>
  <Override PartName="/ppt/media/image9.png" ContentType="image/png"/>
  <Override PartName="/ppt/media/image30.png" ContentType="image/png"/>
  <Override PartName="/ppt/slideLayouts/slideLayout12.xml" ContentType="application/vnd.openxmlformats-officedocument.presentationml.slideLayout+xml"/>
  <Override PartName="/ppt/slides/_rels/slide7.xml.rels" ContentType="application/vnd.openxmlformats-package.relationships+xml"/>
  <Override PartName="/ppt/media/image5.png" ContentType="image/png"/>
  <Override PartName="/ppt/slides/_rels/slide2.xml.rels" ContentType="application/vnd.openxmlformats-package.relationships+xml"/>
  <Override PartName="/ppt/slideMasters/_rels/slideMaster1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/>
  <p:notesSz cx="7559675" cy="10691812"/>
</p:presentation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1.xml"/><Relationship Id="rId16" Type="http://schemas.openxmlformats.org/officeDocument/2006/relationships/customXml" Target="../customXml/item3.xml"/><Relationship Id="rId1" Type="http://schemas.openxmlformats.org/officeDocument/2006/relationships/theme" Target="theme/theme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ustomXml" Target="../customXml/item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ustomXml" Target="../customXml/item1.xml"/>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B0C2660F-5481-430A-94A2-E6A394E79EC2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6.12.19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EDC2116B-3A53-4EF0-A18E-F28DFC1EFF89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2E34DA86-C6CA-4C0B-918A-8795E29D44D0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6.12.19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155D58AD-F296-4FA6-A15D-788D11F689B7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1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6" Type="http://schemas.openxmlformats.org/officeDocument/2006/relationships/slideLayout" Target="../slideLayouts/slideLayout1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slideLayout" Target="../slideLayouts/slideLayout1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1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slideLayout" Target="../slideLayouts/slideLayout1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slideLayout" Target="../slideLayouts/slideLayout1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slideLayout" Target="../slideLayouts/slideLayout1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slideLayout" Target="../slideLayouts/slideLayout1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-11520" y="6381360"/>
            <a:ext cx="9143640" cy="476280"/>
          </a:xfrm>
          <a:prstGeom prst="rect">
            <a:avLst/>
          </a:prstGeom>
          <a:solidFill>
            <a:srgbClr val="e95c0c"/>
          </a:solidFill>
          <a:ln>
            <a:solidFill>
              <a:srgbClr val="e95c0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" name="CustomShape 2"/>
          <p:cNvSpPr/>
          <p:nvPr/>
        </p:nvSpPr>
        <p:spPr>
          <a:xfrm>
            <a:off x="0" y="4962240"/>
            <a:ext cx="9143640" cy="1346760"/>
          </a:xfrm>
          <a:prstGeom prst="rect">
            <a:avLst/>
          </a:prstGeom>
          <a:solidFill>
            <a:srgbClr val="e95c0c"/>
          </a:solidFill>
          <a:ln>
            <a:solidFill>
              <a:srgbClr val="e95c0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" name="TextShape 3"/>
          <p:cNvSpPr txBox="1"/>
          <p:nvPr/>
        </p:nvSpPr>
        <p:spPr>
          <a:xfrm>
            <a:off x="-11520" y="6373440"/>
            <a:ext cx="2207160" cy="4842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 Light"/>
              </a:rPr>
              <a:t>#ЖКХменяется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5" name="Picture 2" descr=""/>
          <p:cNvPicPr/>
          <p:nvPr/>
        </p:nvPicPr>
        <p:blipFill>
          <a:blip r:embed="rId1"/>
          <a:srcRect l="0" t="363" r="0" b="15601"/>
          <a:stretch/>
        </p:blipFill>
        <p:spPr>
          <a:xfrm>
            <a:off x="-11520" y="616680"/>
            <a:ext cx="9191880" cy="4345200"/>
          </a:xfrm>
          <a:prstGeom prst="rect">
            <a:avLst/>
          </a:prstGeom>
          <a:ln>
            <a:noFill/>
          </a:ln>
        </p:spPr>
      </p:pic>
      <p:sp>
        <p:nvSpPr>
          <p:cNvPr id="86" name="CustomShape 4"/>
          <p:cNvSpPr/>
          <p:nvPr/>
        </p:nvSpPr>
        <p:spPr>
          <a:xfrm>
            <a:off x="6908040" y="6373440"/>
            <a:ext cx="2207160" cy="48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 Light"/>
              </a:rPr>
              <a:t>#Городаменяются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7" name="CustomShape 5"/>
          <p:cNvSpPr/>
          <p:nvPr/>
        </p:nvSpPr>
        <p:spPr>
          <a:xfrm>
            <a:off x="0" y="-37800"/>
            <a:ext cx="9143640" cy="654120"/>
          </a:xfrm>
          <a:prstGeom prst="rect">
            <a:avLst/>
          </a:prstGeom>
          <a:solidFill>
            <a:srgbClr val="00a6b7">
              <a:alpha val="99000"/>
            </a:srgbClr>
          </a:solidFill>
          <a:ln>
            <a:solidFill>
              <a:srgbClr val="00a6b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CustomShape 6"/>
          <p:cNvSpPr/>
          <p:nvPr/>
        </p:nvSpPr>
        <p:spPr>
          <a:xfrm>
            <a:off x="6480" y="5157360"/>
            <a:ext cx="9143640" cy="133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Calibri Light"/>
              </a:rPr>
              <a:t>ПОШАГОВАЯ ИНСТРУКЦИЯ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ffffff"/>
                </a:solidFill>
                <a:latin typeface="Calibri Light"/>
              </a:rPr>
              <a:t>«КАК ВКЛЮЧИТЬ МОЙ ДВОР В ПРОГРАММУ БЛАГОУСТРОЙСТВА»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2" descr=""/>
          <p:cNvPicPr/>
          <p:nvPr/>
        </p:nvPicPr>
        <p:blipFill>
          <a:blip r:embed="rId1"/>
          <a:stretch/>
        </p:blipFill>
        <p:spPr>
          <a:xfrm>
            <a:off x="-180360" y="0"/>
            <a:ext cx="9731880" cy="6857640"/>
          </a:xfrm>
          <a:prstGeom prst="rect">
            <a:avLst/>
          </a:prstGeom>
          <a:ln>
            <a:noFill/>
          </a:ln>
        </p:spPr>
      </p:pic>
      <p:sp>
        <p:nvSpPr>
          <p:cNvPr id="148" name="TextShape 1"/>
          <p:cNvSpPr txBox="1"/>
          <p:nvPr/>
        </p:nvSpPr>
        <p:spPr>
          <a:xfrm>
            <a:off x="1691640" y="5229360"/>
            <a:ext cx="2207160" cy="4842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Calibri Light"/>
              </a:rPr>
              <a:t>#ЖКХменяется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5436000" y="5229360"/>
            <a:ext cx="2592000" cy="48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Calibri Light"/>
              </a:rPr>
              <a:t>#Городаменяются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50" name="CustomShape 3"/>
          <p:cNvSpPr/>
          <p:nvPr/>
        </p:nvSpPr>
        <p:spPr>
          <a:xfrm>
            <a:off x="113400" y="3285000"/>
            <a:ext cx="9143640" cy="133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Calibri Light"/>
              </a:rPr>
              <a:t>ГОРОДСКАЯ СРЕДА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Calibri Light"/>
              </a:rPr>
              <a:t>www.gorsreda86.ugraces.ru</a:t>
            </a:r>
            <a:endParaRPr b="0" lang="ru-RU" sz="2000" spc="-1" strike="noStrike"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323640" y="116640"/>
            <a:ext cx="8350200" cy="575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a6b7"/>
                </a:solidFill>
                <a:latin typeface="Calibri Light"/>
              </a:rPr>
              <a:t>1 ШАГ – ЧТО ПРОИСХОДИТ В МОЁМ ПОСЕЛЕНИИ?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0" name="Рисунок 8" descr=""/>
          <p:cNvPicPr/>
          <p:nvPr/>
        </p:nvPicPr>
        <p:blipFill>
          <a:blip r:embed="rId1"/>
          <a:srcRect l="1724" t="0" r="0" b="0"/>
          <a:stretch/>
        </p:blipFill>
        <p:spPr>
          <a:xfrm>
            <a:off x="5832360" y="6126480"/>
            <a:ext cx="2787840" cy="731160"/>
          </a:xfrm>
          <a:prstGeom prst="rect">
            <a:avLst/>
          </a:prstGeom>
          <a:ln>
            <a:noFill/>
          </a:ln>
        </p:spPr>
      </p:pic>
      <p:pic>
        <p:nvPicPr>
          <p:cNvPr id="91" name="Рисунок 9" descr=""/>
          <p:cNvPicPr/>
          <p:nvPr/>
        </p:nvPicPr>
        <p:blipFill>
          <a:blip r:embed="rId2"/>
          <a:srcRect l="2359" t="0" r="2173" b="0"/>
          <a:stretch/>
        </p:blipFill>
        <p:spPr>
          <a:xfrm>
            <a:off x="3124080" y="6129360"/>
            <a:ext cx="2708280" cy="731160"/>
          </a:xfrm>
          <a:prstGeom prst="rect">
            <a:avLst/>
          </a:prstGeom>
          <a:ln>
            <a:noFill/>
          </a:ln>
        </p:spPr>
      </p:pic>
      <p:pic>
        <p:nvPicPr>
          <p:cNvPr id="92" name="Рисунок 10" descr=""/>
          <p:cNvPicPr/>
          <p:nvPr/>
        </p:nvPicPr>
        <p:blipFill>
          <a:blip r:embed="rId3"/>
          <a:srcRect l="2359" t="0" r="2173" b="0"/>
          <a:stretch/>
        </p:blipFill>
        <p:spPr>
          <a:xfrm>
            <a:off x="415440" y="6129360"/>
            <a:ext cx="2708280" cy="731160"/>
          </a:xfrm>
          <a:prstGeom prst="rect">
            <a:avLst/>
          </a:prstGeom>
          <a:ln>
            <a:noFill/>
          </a:ln>
        </p:spPr>
      </p:pic>
      <p:sp>
        <p:nvSpPr>
          <p:cNvPr id="93" name="Line 2"/>
          <p:cNvSpPr/>
          <p:nvPr/>
        </p:nvSpPr>
        <p:spPr>
          <a:xfrm>
            <a:off x="415080" y="764640"/>
            <a:ext cx="8205480" cy="360"/>
          </a:xfrm>
          <a:prstGeom prst="line">
            <a:avLst/>
          </a:prstGeom>
          <a:ln>
            <a:solidFill>
              <a:srgbClr val="e95c0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" name="CustomShape 3"/>
          <p:cNvSpPr/>
          <p:nvPr/>
        </p:nvSpPr>
        <p:spPr>
          <a:xfrm>
            <a:off x="179640" y="836640"/>
            <a:ext cx="8784720" cy="5756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</a:rPr>
              <a:t>НА САЙТЕ ПОСЕЛЕНИЯ ОТРАЖЕНЫ УСЛОВИЯ ПРОГРАММЫ БЛАГОУСТРОЙСТВА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95" name="Рисунок 11" descr=""/>
          <p:cNvPicPr/>
          <p:nvPr/>
        </p:nvPicPr>
        <p:blipFill>
          <a:blip r:embed="rId4"/>
          <a:srcRect l="35600" t="39346" r="18549" b="6786"/>
          <a:stretch/>
        </p:blipFill>
        <p:spPr>
          <a:xfrm>
            <a:off x="415440" y="1556640"/>
            <a:ext cx="8404920" cy="4824000"/>
          </a:xfrm>
          <a:prstGeom prst="rect">
            <a:avLst/>
          </a:prstGeom>
          <a:ln>
            <a:noFill/>
          </a:ln>
        </p:spPr>
      </p:pic>
      <p:sp>
        <p:nvSpPr>
          <p:cNvPr id="96" name="CustomShape 4"/>
          <p:cNvSpPr/>
          <p:nvPr/>
        </p:nvSpPr>
        <p:spPr>
          <a:xfrm>
            <a:off x="2843640" y="5157360"/>
            <a:ext cx="2376000" cy="1223640"/>
          </a:xfrm>
          <a:prstGeom prst="cloudCallout">
            <a:avLst>
              <a:gd name="adj1" fmla="val -77436"/>
              <a:gd name="adj2" fmla="val 167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</a:rPr>
              <a:t>Софинансирование – не менее 20%</a:t>
            </a:r>
            <a:endParaRPr b="0" lang="ru-RU" sz="18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323640" y="116640"/>
            <a:ext cx="8350200" cy="575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a6b7"/>
                </a:solidFill>
                <a:latin typeface="Calibri Light"/>
              </a:rPr>
              <a:t>2 ШАГ – НОВАЯ ПЛАНИРОВКА ДВОРА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8" name="Рисунок 8" descr=""/>
          <p:cNvPicPr/>
          <p:nvPr/>
        </p:nvPicPr>
        <p:blipFill>
          <a:blip r:embed="rId1"/>
          <a:srcRect l="1724" t="0" r="0" b="0"/>
          <a:stretch/>
        </p:blipFill>
        <p:spPr>
          <a:xfrm>
            <a:off x="5832360" y="6126480"/>
            <a:ext cx="2787840" cy="731160"/>
          </a:xfrm>
          <a:prstGeom prst="rect">
            <a:avLst/>
          </a:prstGeom>
          <a:ln>
            <a:noFill/>
          </a:ln>
        </p:spPr>
      </p:pic>
      <p:pic>
        <p:nvPicPr>
          <p:cNvPr id="99" name="Рисунок 9" descr=""/>
          <p:cNvPicPr/>
          <p:nvPr/>
        </p:nvPicPr>
        <p:blipFill>
          <a:blip r:embed="rId2"/>
          <a:srcRect l="2359" t="0" r="2173" b="0"/>
          <a:stretch/>
        </p:blipFill>
        <p:spPr>
          <a:xfrm>
            <a:off x="3124080" y="6129360"/>
            <a:ext cx="2708280" cy="731160"/>
          </a:xfrm>
          <a:prstGeom prst="rect">
            <a:avLst/>
          </a:prstGeom>
          <a:ln>
            <a:noFill/>
          </a:ln>
        </p:spPr>
      </p:pic>
      <p:pic>
        <p:nvPicPr>
          <p:cNvPr id="100" name="Рисунок 10" descr=""/>
          <p:cNvPicPr/>
          <p:nvPr/>
        </p:nvPicPr>
        <p:blipFill>
          <a:blip r:embed="rId3"/>
          <a:srcRect l="2359" t="0" r="2173" b="0"/>
          <a:stretch/>
        </p:blipFill>
        <p:spPr>
          <a:xfrm>
            <a:off x="415440" y="6129360"/>
            <a:ext cx="2708280" cy="731160"/>
          </a:xfrm>
          <a:prstGeom prst="rect">
            <a:avLst/>
          </a:prstGeom>
          <a:ln>
            <a:noFill/>
          </a:ln>
        </p:spPr>
      </p:pic>
      <p:sp>
        <p:nvSpPr>
          <p:cNvPr id="101" name="Line 2"/>
          <p:cNvSpPr/>
          <p:nvPr/>
        </p:nvSpPr>
        <p:spPr>
          <a:xfrm>
            <a:off x="415080" y="764640"/>
            <a:ext cx="8205480" cy="360"/>
          </a:xfrm>
          <a:prstGeom prst="line">
            <a:avLst/>
          </a:prstGeom>
          <a:ln>
            <a:solidFill>
              <a:srgbClr val="e95c0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2" name="Рисунок 13" descr=""/>
          <p:cNvPicPr/>
          <p:nvPr/>
        </p:nvPicPr>
        <p:blipFill>
          <a:blip r:embed="rId4"/>
          <a:srcRect l="14593" t="36777" r="16945" b="6502"/>
          <a:stretch/>
        </p:blipFill>
        <p:spPr>
          <a:xfrm>
            <a:off x="323640" y="980640"/>
            <a:ext cx="8424720" cy="5050440"/>
          </a:xfrm>
          <a:prstGeom prst="rect">
            <a:avLst/>
          </a:prstGeom>
          <a:ln>
            <a:noFill/>
          </a:ln>
        </p:spPr>
      </p:pic>
      <p:pic>
        <p:nvPicPr>
          <p:cNvPr id="103" name="Рисунок 4" descr=""/>
          <p:cNvPicPr/>
          <p:nvPr/>
        </p:nvPicPr>
        <p:blipFill>
          <a:blip r:embed="rId5"/>
          <a:stretch/>
        </p:blipFill>
        <p:spPr>
          <a:xfrm>
            <a:off x="323640" y="4005000"/>
            <a:ext cx="2448000" cy="2026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323640" y="116640"/>
            <a:ext cx="8350200" cy="575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a6b7"/>
                </a:solidFill>
                <a:latin typeface="Calibri Light"/>
              </a:rPr>
              <a:t>3 ШАГ – ПРОВОДИМ ОБЩЕЕ СОБРАНИЕ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5" name="Рисунок 8" descr=""/>
          <p:cNvPicPr/>
          <p:nvPr/>
        </p:nvPicPr>
        <p:blipFill>
          <a:blip r:embed="rId1"/>
          <a:srcRect l="1724" t="0" r="0" b="0"/>
          <a:stretch/>
        </p:blipFill>
        <p:spPr>
          <a:xfrm>
            <a:off x="5832360" y="6126480"/>
            <a:ext cx="2787840" cy="731160"/>
          </a:xfrm>
          <a:prstGeom prst="rect">
            <a:avLst/>
          </a:prstGeom>
          <a:ln>
            <a:noFill/>
          </a:ln>
        </p:spPr>
      </p:pic>
      <p:pic>
        <p:nvPicPr>
          <p:cNvPr id="106" name="Рисунок 9" descr=""/>
          <p:cNvPicPr/>
          <p:nvPr/>
        </p:nvPicPr>
        <p:blipFill>
          <a:blip r:embed="rId2"/>
          <a:srcRect l="2359" t="0" r="2173" b="0"/>
          <a:stretch/>
        </p:blipFill>
        <p:spPr>
          <a:xfrm>
            <a:off x="3124080" y="6129360"/>
            <a:ext cx="2708280" cy="731160"/>
          </a:xfrm>
          <a:prstGeom prst="rect">
            <a:avLst/>
          </a:prstGeom>
          <a:ln>
            <a:noFill/>
          </a:ln>
        </p:spPr>
      </p:pic>
      <p:pic>
        <p:nvPicPr>
          <p:cNvPr id="107" name="Рисунок 10" descr=""/>
          <p:cNvPicPr/>
          <p:nvPr/>
        </p:nvPicPr>
        <p:blipFill>
          <a:blip r:embed="rId3"/>
          <a:srcRect l="2359" t="0" r="2173" b="0"/>
          <a:stretch/>
        </p:blipFill>
        <p:spPr>
          <a:xfrm>
            <a:off x="415440" y="6129360"/>
            <a:ext cx="2708280" cy="731160"/>
          </a:xfrm>
          <a:prstGeom prst="rect">
            <a:avLst/>
          </a:prstGeom>
          <a:ln>
            <a:noFill/>
          </a:ln>
        </p:spPr>
      </p:pic>
      <p:sp>
        <p:nvSpPr>
          <p:cNvPr id="108" name="Line 2"/>
          <p:cNvSpPr/>
          <p:nvPr/>
        </p:nvSpPr>
        <p:spPr>
          <a:xfrm>
            <a:off x="415080" y="764640"/>
            <a:ext cx="8205480" cy="360"/>
          </a:xfrm>
          <a:prstGeom prst="line">
            <a:avLst/>
          </a:prstGeom>
          <a:ln>
            <a:solidFill>
              <a:srgbClr val="e95c0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9" name="Рисунок 11" descr=""/>
          <p:cNvPicPr/>
          <p:nvPr/>
        </p:nvPicPr>
        <p:blipFill>
          <a:blip r:embed="rId4"/>
          <a:srcRect l="15234" t="37064" r="17427" b="4220"/>
          <a:stretch/>
        </p:blipFill>
        <p:spPr>
          <a:xfrm>
            <a:off x="107640" y="908640"/>
            <a:ext cx="8928720" cy="5328360"/>
          </a:xfrm>
          <a:prstGeom prst="rect">
            <a:avLst/>
          </a:prstGeom>
          <a:ln>
            <a:noFill/>
          </a:ln>
        </p:spPr>
      </p:pic>
      <p:sp>
        <p:nvSpPr>
          <p:cNvPr id="110" name="CustomShape 3"/>
          <p:cNvSpPr/>
          <p:nvPr/>
        </p:nvSpPr>
        <p:spPr>
          <a:xfrm>
            <a:off x="107640" y="3357000"/>
            <a:ext cx="4608000" cy="3240000"/>
          </a:xfrm>
          <a:prstGeom prst="horizontalScroll">
            <a:avLst>
              <a:gd name="adj" fmla="val 125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ffffff"/>
                </a:solidFill>
                <a:latin typeface="Calibri"/>
              </a:rPr>
              <a:t>Протоколы общего собрания собственников на каждую запланированную к реализации территорию, с решением собственников помещений в многоквартирном доме о благоустройстве дворовой территории с определением видов работ и о принятии созданного в результате благоустройства имущества в состав общего имущества многоквартирного дома, с отображением готовности собственников к софинансированию (на дополнительный перечень - не менее 20%).</a:t>
            </a:r>
            <a:endParaRPr b="0" lang="ru-RU" sz="12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323640" y="116640"/>
            <a:ext cx="8350200" cy="575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a6b7"/>
                </a:solidFill>
                <a:latin typeface="Calibri Light"/>
              </a:rPr>
              <a:t>3 ШАГ – ПРОВОДИМ ОБЩЕЕ СОБРАНИЕ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2" name="Рисунок 8" descr=""/>
          <p:cNvPicPr/>
          <p:nvPr/>
        </p:nvPicPr>
        <p:blipFill>
          <a:blip r:embed="rId1"/>
          <a:srcRect l="1724" t="0" r="0" b="0"/>
          <a:stretch/>
        </p:blipFill>
        <p:spPr>
          <a:xfrm>
            <a:off x="5832360" y="6126480"/>
            <a:ext cx="2787840" cy="731160"/>
          </a:xfrm>
          <a:prstGeom prst="rect">
            <a:avLst/>
          </a:prstGeom>
          <a:ln>
            <a:noFill/>
          </a:ln>
        </p:spPr>
      </p:pic>
      <p:pic>
        <p:nvPicPr>
          <p:cNvPr id="113" name="Рисунок 9" descr=""/>
          <p:cNvPicPr/>
          <p:nvPr/>
        </p:nvPicPr>
        <p:blipFill>
          <a:blip r:embed="rId2"/>
          <a:srcRect l="2359" t="0" r="2173" b="0"/>
          <a:stretch/>
        </p:blipFill>
        <p:spPr>
          <a:xfrm>
            <a:off x="3124080" y="6129360"/>
            <a:ext cx="2708280" cy="731160"/>
          </a:xfrm>
          <a:prstGeom prst="rect">
            <a:avLst/>
          </a:prstGeom>
          <a:ln>
            <a:noFill/>
          </a:ln>
        </p:spPr>
      </p:pic>
      <p:pic>
        <p:nvPicPr>
          <p:cNvPr id="114" name="Рисунок 10" descr=""/>
          <p:cNvPicPr/>
          <p:nvPr/>
        </p:nvPicPr>
        <p:blipFill>
          <a:blip r:embed="rId3"/>
          <a:srcRect l="2359" t="0" r="2173" b="0"/>
          <a:stretch/>
        </p:blipFill>
        <p:spPr>
          <a:xfrm>
            <a:off x="415440" y="6129360"/>
            <a:ext cx="2708280" cy="731160"/>
          </a:xfrm>
          <a:prstGeom prst="rect">
            <a:avLst/>
          </a:prstGeom>
          <a:ln>
            <a:noFill/>
          </a:ln>
        </p:spPr>
      </p:pic>
      <p:sp>
        <p:nvSpPr>
          <p:cNvPr id="115" name="Line 2"/>
          <p:cNvSpPr/>
          <p:nvPr/>
        </p:nvSpPr>
        <p:spPr>
          <a:xfrm>
            <a:off x="415080" y="764640"/>
            <a:ext cx="8205480" cy="360"/>
          </a:xfrm>
          <a:prstGeom prst="line">
            <a:avLst/>
          </a:prstGeom>
          <a:ln>
            <a:solidFill>
              <a:srgbClr val="e95c0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6" name="Рисунок 13" descr=""/>
          <p:cNvPicPr/>
          <p:nvPr/>
        </p:nvPicPr>
        <p:blipFill>
          <a:blip r:embed="rId4"/>
          <a:srcRect l="15075" t="23094" r="16945" b="7356"/>
          <a:stretch/>
        </p:blipFill>
        <p:spPr>
          <a:xfrm>
            <a:off x="107640" y="836640"/>
            <a:ext cx="8928720" cy="5472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323640" y="116640"/>
            <a:ext cx="8350200" cy="575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a6b7"/>
                </a:solidFill>
                <a:latin typeface="Calibri Light"/>
              </a:rPr>
              <a:t>4 ШАГ – подаём заявку на благоустройство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8" name="Рисунок 8" descr=""/>
          <p:cNvPicPr/>
          <p:nvPr/>
        </p:nvPicPr>
        <p:blipFill>
          <a:blip r:embed="rId1"/>
          <a:srcRect l="1724" t="0" r="0" b="0"/>
          <a:stretch/>
        </p:blipFill>
        <p:spPr>
          <a:xfrm>
            <a:off x="5832360" y="6126480"/>
            <a:ext cx="2787840" cy="731160"/>
          </a:xfrm>
          <a:prstGeom prst="rect">
            <a:avLst/>
          </a:prstGeom>
          <a:ln>
            <a:noFill/>
          </a:ln>
        </p:spPr>
      </p:pic>
      <p:pic>
        <p:nvPicPr>
          <p:cNvPr id="119" name="Рисунок 9" descr=""/>
          <p:cNvPicPr/>
          <p:nvPr/>
        </p:nvPicPr>
        <p:blipFill>
          <a:blip r:embed="rId2"/>
          <a:srcRect l="2359" t="0" r="2173" b="0"/>
          <a:stretch/>
        </p:blipFill>
        <p:spPr>
          <a:xfrm>
            <a:off x="3124080" y="6129360"/>
            <a:ext cx="2708280" cy="731160"/>
          </a:xfrm>
          <a:prstGeom prst="rect">
            <a:avLst/>
          </a:prstGeom>
          <a:ln>
            <a:noFill/>
          </a:ln>
        </p:spPr>
      </p:pic>
      <p:pic>
        <p:nvPicPr>
          <p:cNvPr id="120" name="Рисунок 10" descr=""/>
          <p:cNvPicPr/>
          <p:nvPr/>
        </p:nvPicPr>
        <p:blipFill>
          <a:blip r:embed="rId3"/>
          <a:srcRect l="2359" t="0" r="2173" b="0"/>
          <a:stretch/>
        </p:blipFill>
        <p:spPr>
          <a:xfrm>
            <a:off x="415440" y="6129360"/>
            <a:ext cx="2708280" cy="731160"/>
          </a:xfrm>
          <a:prstGeom prst="rect">
            <a:avLst/>
          </a:prstGeom>
          <a:ln>
            <a:noFill/>
          </a:ln>
        </p:spPr>
      </p:pic>
      <p:sp>
        <p:nvSpPr>
          <p:cNvPr id="121" name="Line 2"/>
          <p:cNvSpPr/>
          <p:nvPr/>
        </p:nvSpPr>
        <p:spPr>
          <a:xfrm>
            <a:off x="415080" y="764640"/>
            <a:ext cx="8205480" cy="360"/>
          </a:xfrm>
          <a:prstGeom prst="line">
            <a:avLst/>
          </a:prstGeom>
          <a:ln>
            <a:solidFill>
              <a:srgbClr val="e95c0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2" name="CustomShape 3"/>
          <p:cNvSpPr/>
          <p:nvPr/>
        </p:nvSpPr>
        <p:spPr>
          <a:xfrm>
            <a:off x="107640" y="656640"/>
            <a:ext cx="8964000" cy="971640"/>
          </a:xfrm>
          <a:prstGeom prst="bevel">
            <a:avLst>
              <a:gd name="adj" fmla="val 125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</a:rPr>
              <a:t>Заявку необходимо направить в установленный срок – подробная информация на сайте поселения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23" name="Рисунок 7" descr=""/>
          <p:cNvPicPr/>
          <p:nvPr/>
        </p:nvPicPr>
        <p:blipFill>
          <a:blip r:embed="rId4"/>
          <a:srcRect l="16035" t="37064" r="16945" b="8780"/>
          <a:stretch/>
        </p:blipFill>
        <p:spPr>
          <a:xfrm>
            <a:off x="107640" y="1628640"/>
            <a:ext cx="8964000" cy="4862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323640" y="116640"/>
            <a:ext cx="8350200" cy="575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a6b7"/>
                </a:solidFill>
                <a:latin typeface="Calibri Light"/>
              </a:rPr>
              <a:t>5 ШАГ – СОГЛАСОВЫВАЕМ ДИЗАЙН-ПРОЕКТ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5" name="Рисунок 8" descr=""/>
          <p:cNvPicPr/>
          <p:nvPr/>
        </p:nvPicPr>
        <p:blipFill>
          <a:blip r:embed="rId1"/>
          <a:srcRect l="1724" t="0" r="0" b="0"/>
          <a:stretch/>
        </p:blipFill>
        <p:spPr>
          <a:xfrm>
            <a:off x="5832360" y="6126480"/>
            <a:ext cx="2787840" cy="731160"/>
          </a:xfrm>
          <a:prstGeom prst="rect">
            <a:avLst/>
          </a:prstGeom>
          <a:ln>
            <a:noFill/>
          </a:ln>
        </p:spPr>
      </p:pic>
      <p:pic>
        <p:nvPicPr>
          <p:cNvPr id="126" name="Рисунок 9" descr=""/>
          <p:cNvPicPr/>
          <p:nvPr/>
        </p:nvPicPr>
        <p:blipFill>
          <a:blip r:embed="rId2"/>
          <a:srcRect l="2359" t="0" r="2173" b="0"/>
          <a:stretch/>
        </p:blipFill>
        <p:spPr>
          <a:xfrm>
            <a:off x="3124080" y="6129360"/>
            <a:ext cx="2708280" cy="731160"/>
          </a:xfrm>
          <a:prstGeom prst="rect">
            <a:avLst/>
          </a:prstGeom>
          <a:ln>
            <a:noFill/>
          </a:ln>
        </p:spPr>
      </p:pic>
      <p:pic>
        <p:nvPicPr>
          <p:cNvPr id="127" name="Рисунок 10" descr=""/>
          <p:cNvPicPr/>
          <p:nvPr/>
        </p:nvPicPr>
        <p:blipFill>
          <a:blip r:embed="rId3"/>
          <a:srcRect l="2359" t="0" r="2173" b="0"/>
          <a:stretch/>
        </p:blipFill>
        <p:spPr>
          <a:xfrm>
            <a:off x="415440" y="6129360"/>
            <a:ext cx="2708280" cy="731160"/>
          </a:xfrm>
          <a:prstGeom prst="rect">
            <a:avLst/>
          </a:prstGeom>
          <a:ln>
            <a:noFill/>
          </a:ln>
        </p:spPr>
      </p:pic>
      <p:sp>
        <p:nvSpPr>
          <p:cNvPr id="128" name="Line 2"/>
          <p:cNvSpPr/>
          <p:nvPr/>
        </p:nvSpPr>
        <p:spPr>
          <a:xfrm>
            <a:off x="415080" y="764640"/>
            <a:ext cx="8205480" cy="360"/>
          </a:xfrm>
          <a:prstGeom prst="line">
            <a:avLst/>
          </a:prstGeom>
          <a:ln>
            <a:solidFill>
              <a:srgbClr val="e95c0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9" name="Рисунок 11" descr=""/>
          <p:cNvPicPr/>
          <p:nvPr/>
        </p:nvPicPr>
        <p:blipFill>
          <a:blip r:embed="rId4"/>
          <a:srcRect l="18281" t="37351" r="15823" b="7069"/>
          <a:stretch/>
        </p:blipFill>
        <p:spPr>
          <a:xfrm>
            <a:off x="107640" y="836640"/>
            <a:ext cx="8928720" cy="5472360"/>
          </a:xfrm>
          <a:prstGeom prst="rect">
            <a:avLst/>
          </a:prstGeom>
          <a:ln>
            <a:noFill/>
          </a:ln>
        </p:spPr>
      </p:pic>
      <p:sp>
        <p:nvSpPr>
          <p:cNvPr id="130" name="CustomShape 3"/>
          <p:cNvSpPr/>
          <p:nvPr/>
        </p:nvSpPr>
        <p:spPr>
          <a:xfrm>
            <a:off x="467640" y="5078520"/>
            <a:ext cx="3713040" cy="1071720"/>
          </a:xfrm>
          <a:prstGeom prst="rect">
            <a:avLst/>
          </a:prstGeom>
          <a:ln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</a:rPr>
              <a:t>Дизайн-проекты дворов должны быть утверждены до 01 марта года, в котором реализуется благоустройство двора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1" name="CustomShape 4"/>
          <p:cNvSpPr/>
          <p:nvPr/>
        </p:nvSpPr>
        <p:spPr>
          <a:xfrm>
            <a:off x="4233240" y="4797000"/>
            <a:ext cx="3250440" cy="135324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ffffff"/>
                </a:solidFill>
                <a:latin typeface="Calibri"/>
              </a:rPr>
              <a:t>Дизайн-проект благоустройства дворовой территории должен быть согласован архитектурой, общественностью, организацией инвалидов</a:t>
            </a:r>
            <a:endParaRPr b="0" lang="ru-RU" sz="1600" spc="-1" strike="noStrike"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342720" y="28800"/>
            <a:ext cx="8350200" cy="575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a6b7"/>
                </a:solidFill>
                <a:latin typeface="Calibri Light"/>
              </a:rPr>
              <a:t>6 ШАГ – ОБУСТРАИВАЕМ ДВОР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3" name="Рисунок 8" descr=""/>
          <p:cNvPicPr/>
          <p:nvPr/>
        </p:nvPicPr>
        <p:blipFill>
          <a:blip r:embed="rId1"/>
          <a:srcRect l="1724" t="0" r="0" b="0"/>
          <a:stretch/>
        </p:blipFill>
        <p:spPr>
          <a:xfrm>
            <a:off x="5832360" y="6126480"/>
            <a:ext cx="2787840" cy="731160"/>
          </a:xfrm>
          <a:prstGeom prst="rect">
            <a:avLst/>
          </a:prstGeom>
          <a:ln>
            <a:noFill/>
          </a:ln>
        </p:spPr>
      </p:pic>
      <p:pic>
        <p:nvPicPr>
          <p:cNvPr id="134" name="Рисунок 9" descr=""/>
          <p:cNvPicPr/>
          <p:nvPr/>
        </p:nvPicPr>
        <p:blipFill>
          <a:blip r:embed="rId2"/>
          <a:srcRect l="2359" t="0" r="2173" b="0"/>
          <a:stretch/>
        </p:blipFill>
        <p:spPr>
          <a:xfrm>
            <a:off x="3124080" y="6129360"/>
            <a:ext cx="2708280" cy="731160"/>
          </a:xfrm>
          <a:prstGeom prst="rect">
            <a:avLst/>
          </a:prstGeom>
          <a:ln>
            <a:noFill/>
          </a:ln>
        </p:spPr>
      </p:pic>
      <p:pic>
        <p:nvPicPr>
          <p:cNvPr id="135" name="Рисунок 10" descr=""/>
          <p:cNvPicPr/>
          <p:nvPr/>
        </p:nvPicPr>
        <p:blipFill>
          <a:blip r:embed="rId3"/>
          <a:srcRect l="2359" t="0" r="2173" b="0"/>
          <a:stretch/>
        </p:blipFill>
        <p:spPr>
          <a:xfrm>
            <a:off x="415440" y="6129360"/>
            <a:ext cx="2708280" cy="731160"/>
          </a:xfrm>
          <a:prstGeom prst="rect">
            <a:avLst/>
          </a:prstGeom>
          <a:ln>
            <a:noFill/>
          </a:ln>
        </p:spPr>
      </p:pic>
      <p:sp>
        <p:nvSpPr>
          <p:cNvPr id="136" name="Line 2"/>
          <p:cNvSpPr/>
          <p:nvPr/>
        </p:nvSpPr>
        <p:spPr>
          <a:xfrm>
            <a:off x="415080" y="764640"/>
            <a:ext cx="8205480" cy="360"/>
          </a:xfrm>
          <a:prstGeom prst="line">
            <a:avLst/>
          </a:prstGeom>
          <a:ln>
            <a:solidFill>
              <a:srgbClr val="e95c0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7" name="Рисунок 13" descr=""/>
          <p:cNvPicPr/>
          <p:nvPr/>
        </p:nvPicPr>
        <p:blipFill>
          <a:blip r:embed="rId4"/>
          <a:srcRect l="15717" t="37064" r="23199" b="4791"/>
          <a:stretch/>
        </p:blipFill>
        <p:spPr>
          <a:xfrm>
            <a:off x="179640" y="1981800"/>
            <a:ext cx="8784720" cy="4752000"/>
          </a:xfrm>
          <a:prstGeom prst="rect">
            <a:avLst/>
          </a:prstGeom>
          <a:ln>
            <a:noFill/>
          </a:ln>
        </p:spPr>
      </p:pic>
      <p:sp>
        <p:nvSpPr>
          <p:cNvPr id="138" name="CustomShape 3"/>
          <p:cNvSpPr/>
          <p:nvPr/>
        </p:nvSpPr>
        <p:spPr>
          <a:xfrm>
            <a:off x="179640" y="653040"/>
            <a:ext cx="8784720" cy="1439640"/>
          </a:xfrm>
          <a:prstGeom prst="snip2DiagRect">
            <a:avLst>
              <a:gd name="adj1" fmla="val 0"/>
              <a:gd name="adj2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</a:rPr>
              <a:t>Согласованный дизайн-проект двора входит в аукционную документацию для определения организации для выполнения работ по благоустройству в соответствии с Федеральным законом от 05.04.2013 №44-ФЗ «О контрактной системе в сфере закупок товаров, услуг, услуг для обеспечения государственных и муниципальных нужд»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9" name="CustomShape 4"/>
          <p:cNvSpPr/>
          <p:nvPr/>
        </p:nvSpPr>
        <p:spPr>
          <a:xfrm>
            <a:off x="3528000" y="2421000"/>
            <a:ext cx="1764000" cy="2736000"/>
          </a:xfrm>
          <a:prstGeom prst="rect">
            <a:avLst/>
          </a:prstGeom>
          <a:ln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ffffff"/>
                </a:solidFill>
                <a:latin typeface="Calibri"/>
              </a:rPr>
              <a:t>После окончания работ составляется акт сдачи-приемки выполненных работ, который подписывается комиссией с участием уполномоченного лица, определенного на основании решения общего собрания</a:t>
            </a:r>
            <a:endParaRPr b="0" lang="ru-RU" sz="1200" spc="-1" strike="noStrike"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342720" y="154080"/>
            <a:ext cx="8350200" cy="575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a6b7"/>
                </a:solidFill>
                <a:latin typeface="Calibri Light"/>
              </a:rPr>
              <a:t>7 ШАГ – БЕРЕЖЁМ СВОЙ ДВОР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1" name="Рисунок 8" descr=""/>
          <p:cNvPicPr/>
          <p:nvPr/>
        </p:nvPicPr>
        <p:blipFill>
          <a:blip r:embed="rId1"/>
          <a:srcRect l="1724" t="0" r="0" b="0"/>
          <a:stretch/>
        </p:blipFill>
        <p:spPr>
          <a:xfrm>
            <a:off x="5832360" y="6126480"/>
            <a:ext cx="2787840" cy="731160"/>
          </a:xfrm>
          <a:prstGeom prst="rect">
            <a:avLst/>
          </a:prstGeom>
          <a:ln>
            <a:noFill/>
          </a:ln>
        </p:spPr>
      </p:pic>
      <p:pic>
        <p:nvPicPr>
          <p:cNvPr id="142" name="Рисунок 9" descr=""/>
          <p:cNvPicPr/>
          <p:nvPr/>
        </p:nvPicPr>
        <p:blipFill>
          <a:blip r:embed="rId2"/>
          <a:srcRect l="2359" t="0" r="2173" b="0"/>
          <a:stretch/>
        </p:blipFill>
        <p:spPr>
          <a:xfrm>
            <a:off x="3124080" y="6129360"/>
            <a:ext cx="2708280" cy="731160"/>
          </a:xfrm>
          <a:prstGeom prst="rect">
            <a:avLst/>
          </a:prstGeom>
          <a:ln>
            <a:noFill/>
          </a:ln>
        </p:spPr>
      </p:pic>
      <p:pic>
        <p:nvPicPr>
          <p:cNvPr id="143" name="Рисунок 10" descr=""/>
          <p:cNvPicPr/>
          <p:nvPr/>
        </p:nvPicPr>
        <p:blipFill>
          <a:blip r:embed="rId3"/>
          <a:srcRect l="2359" t="0" r="2173" b="0"/>
          <a:stretch/>
        </p:blipFill>
        <p:spPr>
          <a:xfrm>
            <a:off x="415440" y="6129360"/>
            <a:ext cx="2708280" cy="731160"/>
          </a:xfrm>
          <a:prstGeom prst="rect">
            <a:avLst/>
          </a:prstGeom>
          <a:ln>
            <a:noFill/>
          </a:ln>
        </p:spPr>
      </p:pic>
      <p:sp>
        <p:nvSpPr>
          <p:cNvPr id="144" name="Line 2"/>
          <p:cNvSpPr/>
          <p:nvPr/>
        </p:nvSpPr>
        <p:spPr>
          <a:xfrm>
            <a:off x="415080" y="764640"/>
            <a:ext cx="8205480" cy="360"/>
          </a:xfrm>
          <a:prstGeom prst="line">
            <a:avLst/>
          </a:prstGeom>
          <a:ln>
            <a:solidFill>
              <a:srgbClr val="e95c0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5" name="Рисунок 11" descr=""/>
          <p:cNvPicPr/>
          <p:nvPr/>
        </p:nvPicPr>
        <p:blipFill>
          <a:blip r:embed="rId4"/>
          <a:srcRect l="14913" t="38205" r="19992" b="3934"/>
          <a:stretch/>
        </p:blipFill>
        <p:spPr>
          <a:xfrm>
            <a:off x="342720" y="980640"/>
            <a:ext cx="8583480" cy="5256360"/>
          </a:xfrm>
          <a:prstGeom prst="rect">
            <a:avLst/>
          </a:prstGeom>
          <a:ln>
            <a:noFill/>
          </a:ln>
        </p:spPr>
      </p:pic>
      <p:pic>
        <p:nvPicPr>
          <p:cNvPr id="146" name="Рисунок 14" descr=""/>
          <p:cNvPicPr/>
          <p:nvPr/>
        </p:nvPicPr>
        <p:blipFill>
          <a:blip r:embed="rId5"/>
          <a:srcRect l="51476" t="22240" r="18870" b="64091"/>
          <a:stretch/>
        </p:blipFill>
        <p:spPr>
          <a:xfrm>
            <a:off x="2123640" y="4581000"/>
            <a:ext cx="3402720" cy="1223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tem" ma:contentTypeID="0x01" ma:contentTypeVersion="0" ma:contentTypeDescription="Create a new list item." ma:contentTypeScope="" ma:versionID="dc70080a284f3006dbd519a6b5b86d13">
  <xsd:schema xmlns:xsd="http://www.w3.org/2001/XMLSchema" xmlns:p="http://schemas.microsoft.com/office/2006/metadata/properties" targetNamespace="http://schemas.microsoft.com/office/2006/metadata/properties" ma:root="true" ma:fieldsID="7dc4182b3f328c7943409d9fc4394a2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ListForm</Display>
  <Edit>ListForm</Edit>
  <New>ListForm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0A5257E2-A95F-41E0-A19E-5AB6B15CFCEF}"/>
</file>

<file path=customXml/itemProps2.xml><?xml version="1.0" encoding="utf-8"?>
<ds:datastoreItem xmlns:ds="http://schemas.openxmlformats.org/officeDocument/2006/customXml" ds:itemID="{557170A4-D658-4920-B215-595E96FFD970}"/>
</file>

<file path=customXml/itemProps3.xml><?xml version="1.0" encoding="utf-8"?>
<ds:datastoreItem xmlns:ds="http://schemas.openxmlformats.org/officeDocument/2006/customXml" ds:itemID="{107DC5E4-049E-4E30-B029-3B629E77865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</TotalTime>
  <Application>LibreOffice/6.0.6.2$Windows_X86_64 LibreOffice_project/0c292870b25a325b5ed35f6b45599d2ea4458e77</Application>
  <Words>247</Words>
  <Paragraphs>24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#ЖКХменяется</dc:title>
  <dc:subject/>
  <dc:creator>Камила Ризаева</dc:creator>
  <dc:description/>
  <cp:lastModifiedBy>Дубинина Татьяна Витальевна</cp:lastModifiedBy>
  <cp:revision>36</cp:revision>
  <dcterms:created xsi:type="dcterms:W3CDTF">2018-12-18T11:17:04Z</dcterms:created>
  <dcterms:modified xsi:type="dcterms:W3CDTF">2019-05-24T07:18:38Z</dcterms:modified>
  <cp:contentType>Item</cp:contentType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10</vt:i4>
  </property>
  <property fmtid="{D5CDD505-2E9C-101B-9397-08002B2CF9AE}" pid="12" name="ContentTypeId">
    <vt:lpwstr>0x01</vt:lpwstr>
  </property>
  <property fmtid="{D5CDD505-2E9C-101B-9397-08002B2CF9AE}" pid="13" name="�����������_x0020_����">
    <vt:bool>true</vt:bool>
  </property>
</Properties>
</file>