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72" r:id="rId2"/>
    <p:sldId id="273" r:id="rId3"/>
    <p:sldId id="274" r:id="rId4"/>
    <p:sldId id="275" r:id="rId5"/>
    <p:sldId id="278" r:id="rId6"/>
    <p:sldId id="281" r:id="rId7"/>
    <p:sldId id="279" r:id="rId8"/>
    <p:sldId id="276" r:id="rId9"/>
    <p:sldId id="286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14" d="100"/>
          <a:sy n="114" d="100"/>
        </p:scale>
        <p:origin x="-354" y="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8A3BAF-BA28-4F25-B25D-2FC1AACB7304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5F58EF-CBBC-433C-BF5F-DF36B931FC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9082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F58EF-CBBC-433C-BF5F-DF36B931FC2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1899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F58EF-CBBC-433C-BF5F-DF36B931FC2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4184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68844-08EB-4E51-A23C-24C2C0653B8A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684F9-C4A0-48D0-AEC7-B78A89A344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692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68844-08EB-4E51-A23C-24C2C0653B8A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684F9-C4A0-48D0-AEC7-B78A89A344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267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68844-08EB-4E51-A23C-24C2C0653B8A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684F9-C4A0-48D0-AEC7-B78A89A344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7927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68844-08EB-4E51-A23C-24C2C0653B8A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684F9-C4A0-48D0-AEC7-B78A89A344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0849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68844-08EB-4E51-A23C-24C2C0653B8A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684F9-C4A0-48D0-AEC7-B78A89A344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4459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68844-08EB-4E51-A23C-24C2C0653B8A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684F9-C4A0-48D0-AEC7-B78A89A344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1672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68844-08EB-4E51-A23C-24C2C0653B8A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684F9-C4A0-48D0-AEC7-B78A89A344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0210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68844-08EB-4E51-A23C-24C2C0653B8A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684F9-C4A0-48D0-AEC7-B78A89A344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8531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68844-08EB-4E51-A23C-24C2C0653B8A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684F9-C4A0-48D0-AEC7-B78A89A344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0685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68844-08EB-4E51-A23C-24C2C0653B8A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684F9-C4A0-48D0-AEC7-B78A89A344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4197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68844-08EB-4E51-A23C-24C2C0653B8A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684F9-C4A0-48D0-AEC7-B78A89A344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5218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168844-08EB-4E51-A23C-24C2C0653B8A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F684F9-C4A0-48D0-AEC7-B78A89A344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5331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2162" y="0"/>
            <a:ext cx="2449838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8205" y="112493"/>
            <a:ext cx="914443" cy="89292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8698" y="213033"/>
            <a:ext cx="685258" cy="77382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46897" y="213033"/>
            <a:ext cx="841246" cy="80720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550906" y="1903212"/>
            <a:ext cx="2649738" cy="369277"/>
          </a:xfrm>
          <a:prstGeom prst="rect">
            <a:avLst/>
          </a:prstGeom>
        </p:spPr>
        <p:txBody>
          <a:bodyPr wrap="square" lIns="91384" tIns="45693" rIns="91384" bIns="45693">
            <a:spAutoFit/>
          </a:bodyPr>
          <a:lstStyle/>
          <a:p>
            <a:pPr algn="ctr"/>
            <a:r>
              <a:rPr lang="ru-RU" spc="-1" dirty="0">
                <a:solidFill>
                  <a:schemeClr val="tx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haroni" panose="02010803020104030203" pitchFamily="2" charset="-79"/>
              </a:rPr>
              <a:t>и</a:t>
            </a:r>
            <a:r>
              <a:rPr lang="ru-RU" spc="-1" dirty="0" smtClean="0">
                <a:solidFill>
                  <a:schemeClr val="tx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haroni" panose="02010803020104030203" pitchFamily="2" charset="-79"/>
              </a:rPr>
              <a:t>нициативный проект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275" y="2307771"/>
            <a:ext cx="6693877" cy="376530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328138" y="6356638"/>
            <a:ext cx="6894576" cy="369277"/>
          </a:xfrm>
          <a:prstGeom prst="rect">
            <a:avLst/>
          </a:prstGeom>
        </p:spPr>
        <p:txBody>
          <a:bodyPr wrap="square" lIns="91384" tIns="45693" rIns="91384" bIns="45693">
            <a:spAutoFit/>
          </a:bodyPr>
          <a:lstStyle/>
          <a:p>
            <a:pPr algn="ctr"/>
            <a:r>
              <a:rPr lang="ru-RU" sz="900" dirty="0"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Ханты-Мансийский автономный округ – Югра, </a:t>
            </a:r>
            <a:r>
              <a:rPr lang="ru-RU" sz="900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Советский район, г</a:t>
            </a:r>
            <a:r>
              <a:rPr lang="ru-RU" sz="900" dirty="0"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. Советский, ул. </a:t>
            </a:r>
            <a:r>
              <a:rPr lang="ru-RU" sz="900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Гастелло, 24</a:t>
            </a:r>
          </a:p>
          <a:p>
            <a:pPr algn="ctr"/>
            <a:r>
              <a:rPr lang="ru-RU" sz="900" dirty="0" smtClean="0">
                <a:solidFill>
                  <a:schemeClr val="tx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2025 г.</a:t>
            </a:r>
            <a:endParaRPr lang="ru-RU" sz="900" dirty="0">
              <a:solidFill>
                <a:schemeClr val="tx1">
                  <a:lumMod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19343" y="1393323"/>
            <a:ext cx="6912864" cy="630887"/>
          </a:xfrm>
          <a:prstGeom prst="rect">
            <a:avLst/>
          </a:prstGeom>
        </p:spPr>
        <p:txBody>
          <a:bodyPr wrap="square" lIns="91384" tIns="45693" rIns="91384" bIns="45693">
            <a:spAutoFit/>
          </a:bodyPr>
          <a:lstStyle/>
          <a:p>
            <a:pPr algn="ctr"/>
            <a:r>
              <a:rPr lang="ru-RU" sz="3500" b="1" spc="-1" dirty="0" smtClean="0">
                <a:solidFill>
                  <a:schemeClr val="tx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haroni" panose="02010803020104030203" pitchFamily="2" charset="-79"/>
              </a:rPr>
              <a:t>«НАШ! ХОККЕЙНЫЙ! ЛЕДЯНОЙ!»</a:t>
            </a:r>
            <a:endParaRPr lang="ru-RU" sz="3500" b="1" dirty="0">
              <a:solidFill>
                <a:schemeClr val="tx1">
                  <a:lumMod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8164170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1196" y="0"/>
            <a:ext cx="2450804" cy="685859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91689" y="230825"/>
            <a:ext cx="9249507" cy="476999"/>
          </a:xfrm>
          <a:prstGeom prst="rect">
            <a:avLst/>
          </a:prstGeom>
        </p:spPr>
        <p:txBody>
          <a:bodyPr wrap="square" lIns="91384" tIns="45693" rIns="91384" bIns="45693">
            <a:spAutoFit/>
          </a:bodyPr>
          <a:lstStyle/>
          <a:p>
            <a:pPr algn="ctr"/>
            <a:r>
              <a:rPr lang="ru-RU" sz="2500" b="1" dirty="0" smtClean="0">
                <a:ln w="0"/>
                <a:solidFill>
                  <a:schemeClr val="tx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ПРЕДПОСЫЛКИ РЕАЛИЗАЦИИ И</a:t>
            </a:r>
            <a:r>
              <a:rPr lang="ru-RU" sz="2500" b="1" spc="-1" dirty="0" smtClean="0">
                <a:solidFill>
                  <a:schemeClr val="tx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НИЦИАТИВНОГО ПРОЕКТА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046" y="4832397"/>
            <a:ext cx="2504480" cy="18783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046" y="2783326"/>
            <a:ext cx="2482435" cy="186182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343556" y="751438"/>
            <a:ext cx="436848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100" dirty="0" smtClean="0">
              <a:solidFill>
                <a:srgbClr val="1018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100" dirty="0">
              <a:solidFill>
                <a:srgbClr val="1018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0" t="4593" r="10780" b="6323"/>
          <a:stretch/>
        </p:blipFill>
        <p:spPr>
          <a:xfrm>
            <a:off x="932233" y="760582"/>
            <a:ext cx="2473248" cy="183549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897482" y="801447"/>
            <a:ext cx="559047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1400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Ранее </a:t>
            </a:r>
            <a:r>
              <a:rPr lang="ru-RU" sz="1400" dirty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в городе был установлен хоккейный корт, </a:t>
            </a:r>
            <a:r>
              <a:rPr lang="ru-RU" sz="1400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но </a:t>
            </a:r>
            <a:r>
              <a:rPr lang="ru-RU" sz="1400" dirty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по результатам ревизии </a:t>
            </a:r>
            <a:r>
              <a:rPr lang="ru-RU" sz="1400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был </a:t>
            </a:r>
            <a:r>
              <a:rPr lang="ru-RU" sz="1400" dirty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признан </a:t>
            </a:r>
            <a:r>
              <a:rPr lang="ru-RU" sz="1400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непригодным </a:t>
            </a:r>
            <a:r>
              <a:rPr lang="ru-RU" sz="1400" dirty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для эксплуатации и не соответствующим нормам безопасности. Подготовка льда осуществлялась через пожарный шланг и занимала много времени. Проведение тренировочного процесса хоккейными командами, равно как и обучение технике катания на коньках детей и взрослых, организация семейных досуговых мероприятий в зимний период абсолютно исключены. Ранее существующая конструкция безусловно подлежала демонтажу летом 2023 года</a:t>
            </a:r>
            <a:r>
              <a:rPr lang="ru-RU" sz="1400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.</a:t>
            </a:r>
            <a:endParaRPr lang="ru-RU" sz="1400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indent="457200" algn="just"/>
            <a:r>
              <a:rPr lang="ru-RU" sz="1400" dirty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Установка нового хоккейного корта позволит обеспечить комфортное и безопасное пребывание на объекте. Заливка льда будет осуществляться ледозаливочной машиной с объемом воды 500 кубометров.</a:t>
            </a:r>
          </a:p>
          <a:p>
            <a:pPr indent="457200" algn="just"/>
            <a:r>
              <a:rPr lang="ru-RU" sz="1400" dirty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В 2022 году  Департаментом физической культуры и спорта ХМАО-Югры в распоряжение Советского района выделено оборудование многофункционального хоккейного корта, которое муниципальный район передает для монтажа МАУ ДО «Спортивная школа Советского района». В комплектацию оборудования всесезонной спортивной площадки  входят: комплект хоккейных односторонних бортов, противоскользящее покрытие, спортивное уличное оборудование (хоккейные ворота), игровые баскетбольные стойки.</a:t>
            </a:r>
          </a:p>
          <a:p>
            <a:pPr indent="457200" algn="just"/>
            <a:r>
              <a:rPr lang="ru-RU" sz="1400" dirty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Для установки хоккейной коробки необходимо устройство твердого основания, именно поэтому, мы вышли с инициативой реализовать данный проект, приняв участие в региональном конкурсе </a:t>
            </a:r>
            <a:r>
              <a:rPr lang="ru-RU" sz="1400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инициативных проектов 2025 года.</a:t>
            </a:r>
            <a:endParaRPr lang="ru-RU" sz="1400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65114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1196" y="-594"/>
            <a:ext cx="2450804" cy="685859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61071" y="870001"/>
            <a:ext cx="8799968" cy="476999"/>
          </a:xfrm>
          <a:prstGeom prst="rect">
            <a:avLst/>
          </a:prstGeom>
        </p:spPr>
        <p:txBody>
          <a:bodyPr wrap="square" lIns="91384" tIns="45693" rIns="91384" bIns="45693">
            <a:spAutoFit/>
          </a:bodyPr>
          <a:lstStyle/>
          <a:p>
            <a:pPr algn="ctr"/>
            <a:r>
              <a:rPr lang="ru-RU" sz="2500" b="1" dirty="0" smtClean="0">
                <a:ln w="0"/>
                <a:solidFill>
                  <a:schemeClr val="tx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ФОТОГРАФИИ СУЩЕСТВУЮЩЕГО СОСТОЯНИЯ ТЕРРИТОРИИ</a:t>
            </a:r>
            <a:endParaRPr lang="ru-RU" sz="2500" b="1" spc="-1" dirty="0" smtClean="0">
              <a:solidFill>
                <a:schemeClr val="tx1">
                  <a:lumMod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105" y="1897931"/>
            <a:ext cx="4404317" cy="33032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7" t="-1" r="8019" b="15371"/>
          <a:stretch/>
        </p:blipFill>
        <p:spPr>
          <a:xfrm>
            <a:off x="461071" y="1897931"/>
            <a:ext cx="4407639" cy="3303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7703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1196" y="-594"/>
            <a:ext cx="2450804" cy="685859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43622" y="381469"/>
            <a:ext cx="6055829" cy="861720"/>
          </a:xfrm>
          <a:prstGeom prst="rect">
            <a:avLst/>
          </a:prstGeom>
        </p:spPr>
        <p:txBody>
          <a:bodyPr wrap="square" lIns="91384" tIns="45693" rIns="91384" bIns="45693">
            <a:spAutoFit/>
          </a:bodyPr>
          <a:lstStyle/>
          <a:p>
            <a:pPr algn="ctr"/>
            <a:r>
              <a:rPr lang="ru-RU" sz="2500" b="1" dirty="0" smtClean="0">
                <a:ln w="0"/>
                <a:solidFill>
                  <a:schemeClr val="tx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ЦЕЛИ И ЗАДАЧИ </a:t>
            </a:r>
          </a:p>
          <a:p>
            <a:pPr algn="ctr"/>
            <a:r>
              <a:rPr lang="ru-RU" sz="2500" b="1" dirty="0" smtClean="0">
                <a:ln w="0"/>
                <a:solidFill>
                  <a:schemeClr val="tx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ИНИЦИАТИВНОГО ПРОЕКТА</a:t>
            </a:r>
            <a:endParaRPr lang="ru-RU" sz="2500" b="1" dirty="0">
              <a:ln w="0"/>
              <a:solidFill>
                <a:schemeClr val="tx1">
                  <a:lumMod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6773" y="1982208"/>
            <a:ext cx="8454930" cy="1446495"/>
          </a:xfrm>
          <a:prstGeom prst="rect">
            <a:avLst/>
          </a:prstGeom>
        </p:spPr>
        <p:txBody>
          <a:bodyPr wrap="square" lIns="91384" tIns="45693" rIns="91384" bIns="45693">
            <a:spAutoFit/>
          </a:bodyPr>
          <a:lstStyle/>
          <a:p>
            <a:pPr indent="457200"/>
            <a:r>
              <a:rPr lang="ru-RU" sz="1600" b="1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Цели проекта:</a:t>
            </a:r>
          </a:p>
          <a:p>
            <a:pPr indent="457200" algn="ctr"/>
            <a:endParaRPr lang="ru-RU" sz="1400" b="1" dirty="0">
              <a:latin typeface="Cambria Math" panose="02040503050406030204" pitchFamily="18" charset="0"/>
              <a:ea typeface="Cambria Math" panose="02040503050406030204" pitchFamily="18" charset="0"/>
              <a:cs typeface="Arial" pitchFamily="34" charset="0"/>
            </a:endParaRPr>
          </a:p>
          <a:p>
            <a:pPr algn="just" defTabSz="360000">
              <a:tabLst>
                <a:tab pos="540000" algn="l"/>
              </a:tabLst>
            </a:pPr>
            <a:r>
              <a:rPr lang="ru-RU" sz="1400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1</a:t>
            </a:r>
            <a:r>
              <a:rPr lang="ru-RU" sz="1400" dirty="0"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. Создание условий для улучшения качества образовательного процесса в области физической культуры и спорта для обучающихся Муниципального автономного учреждения дополнительного образования «Спортивная школа Советского района</a:t>
            </a:r>
            <a:r>
              <a:rPr lang="ru-RU" sz="1400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».</a:t>
            </a:r>
            <a:endParaRPr lang="ru-RU" sz="1400" dirty="0">
              <a:latin typeface="Cambria Math" panose="02040503050406030204" pitchFamily="18" charset="0"/>
              <a:ea typeface="Cambria Math" panose="02040503050406030204" pitchFamily="18" charset="0"/>
              <a:cs typeface="Arial" pitchFamily="34" charset="0"/>
            </a:endParaRPr>
          </a:p>
          <a:p>
            <a:pPr algn="just" defTabSz="360000">
              <a:tabLst>
                <a:tab pos="540000" algn="l"/>
              </a:tabLst>
            </a:pPr>
            <a:r>
              <a:rPr lang="ru-RU" sz="1400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2</a:t>
            </a:r>
            <a:r>
              <a:rPr lang="ru-RU" sz="1400" dirty="0"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. Популяризация здорового образа </a:t>
            </a:r>
            <a:r>
              <a:rPr lang="ru-RU" sz="1400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жизни.</a:t>
            </a:r>
            <a:endParaRPr lang="ru-RU" sz="1400" dirty="0">
              <a:latin typeface="Cambria Math" panose="02040503050406030204" pitchFamily="18" charset="0"/>
              <a:ea typeface="Cambria Math" panose="02040503050406030204" pitchFamily="18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6773" y="3601999"/>
            <a:ext cx="8454931" cy="2223631"/>
          </a:xfrm>
          <a:prstGeom prst="rect">
            <a:avLst/>
          </a:prstGeom>
        </p:spPr>
        <p:txBody>
          <a:bodyPr wrap="square" lIns="91384" tIns="45693" rIns="91384" bIns="45693">
            <a:spAutoFit/>
          </a:bodyPr>
          <a:lstStyle/>
          <a:p>
            <a:pPr indent="457200"/>
            <a:r>
              <a:rPr lang="ru-RU" sz="1600" b="1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Задачи проекта:</a:t>
            </a:r>
          </a:p>
          <a:p>
            <a:pPr indent="457200" algn="ctr"/>
            <a:endParaRPr lang="ru-RU" sz="1400" b="1" dirty="0">
              <a:latin typeface="Cambria Math" panose="02040503050406030204" pitchFamily="18" charset="0"/>
              <a:ea typeface="Cambria Math" panose="02040503050406030204" pitchFamily="18" charset="0"/>
              <a:cs typeface="Arial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sz="1400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1. Устройство </a:t>
            </a:r>
            <a:r>
              <a:rPr lang="ru-RU" sz="1400" dirty="0"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хоккейного корта - всесезонного спортивного поля в г. </a:t>
            </a:r>
            <a:r>
              <a:rPr lang="ru-RU" sz="1400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Советский.</a:t>
            </a:r>
          </a:p>
          <a:p>
            <a:pPr algn="just">
              <a:spcAft>
                <a:spcPts val="0"/>
              </a:spcAft>
              <a:tabLst>
                <a:tab pos="176213" algn="l"/>
              </a:tabLst>
            </a:pPr>
            <a:r>
              <a:rPr lang="ru-RU" sz="1400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2. Организация </a:t>
            </a:r>
            <a:r>
              <a:rPr lang="ru-RU" sz="1400" dirty="0"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тренировочного процесса для спортсменов Муниципального автономного учреждения дополнительного образования «Спортивная школа Советского района</a:t>
            </a:r>
            <a:r>
              <a:rPr lang="ru-RU" sz="1400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».</a:t>
            </a:r>
            <a:endParaRPr lang="ru-RU" sz="1400" dirty="0">
              <a:latin typeface="Cambria Math" panose="02040503050406030204" pitchFamily="18" charset="0"/>
              <a:ea typeface="Cambria Math" panose="02040503050406030204" pitchFamily="18" charset="0"/>
              <a:cs typeface="Arial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sz="1400" dirty="0"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3. Увеличение количества систематически занимающихся физической культурой и </a:t>
            </a:r>
            <a:r>
              <a:rPr lang="ru-RU" sz="1400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спортом.</a:t>
            </a:r>
            <a:endParaRPr lang="ru-RU" sz="1400" dirty="0">
              <a:latin typeface="Cambria Math" panose="02040503050406030204" pitchFamily="18" charset="0"/>
              <a:ea typeface="Cambria Math" panose="02040503050406030204" pitchFamily="18" charset="0"/>
              <a:cs typeface="Arial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sz="1400" dirty="0"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4. Создание новой спортивной точки притяжения для любителей здорового образа </a:t>
            </a:r>
            <a:r>
              <a:rPr lang="ru-RU" sz="1400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жизни.</a:t>
            </a:r>
            <a:endParaRPr lang="ru-RU" sz="1400" dirty="0">
              <a:latin typeface="Cambria Math" panose="02040503050406030204" pitchFamily="18" charset="0"/>
              <a:ea typeface="Cambria Math" panose="02040503050406030204" pitchFamily="18" charset="0"/>
              <a:cs typeface="Arial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sz="1400" dirty="0"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5. Повышение индекса качества городской среды городского поселения Советский путем благоустройства территории МАОУ Средняя общеобразовательная школа № 1 г. Советский.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ru-RU" sz="105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53889" y="1145016"/>
            <a:ext cx="5035296" cy="476999"/>
          </a:xfrm>
          <a:prstGeom prst="rect">
            <a:avLst/>
          </a:prstGeom>
        </p:spPr>
        <p:txBody>
          <a:bodyPr wrap="square" lIns="91384" tIns="45693" rIns="91384" bIns="45693">
            <a:spAutoFit/>
          </a:bodyPr>
          <a:lstStyle/>
          <a:p>
            <a:pPr algn="ctr"/>
            <a:r>
              <a:rPr lang="ru-RU" sz="2500" b="1" dirty="0" smtClean="0">
                <a:ln w="0"/>
                <a:solidFill>
                  <a:schemeClr val="tx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 </a:t>
            </a:r>
            <a:r>
              <a:rPr lang="ru-RU" sz="2500" b="1" dirty="0">
                <a:ln w="0"/>
                <a:solidFill>
                  <a:schemeClr val="tx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«НАШ! ХОККЕЙНЫЙ! ЛЕДЯНОЙ!»</a:t>
            </a:r>
          </a:p>
        </p:txBody>
      </p:sp>
    </p:spTree>
    <p:extLst>
      <p:ext uri="{BB962C8B-B14F-4D97-AF65-F5344CB8AC3E}">
        <p14:creationId xmlns:p14="http://schemas.microsoft.com/office/powerpoint/2010/main" val="22237641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1196" y="-594"/>
            <a:ext cx="2450804" cy="685859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07751" y="485331"/>
            <a:ext cx="8487387" cy="476999"/>
          </a:xfrm>
          <a:prstGeom prst="rect">
            <a:avLst/>
          </a:prstGeom>
        </p:spPr>
        <p:txBody>
          <a:bodyPr wrap="square" lIns="91384" tIns="45693" rIns="91384" bIns="45693">
            <a:spAutoFit/>
          </a:bodyPr>
          <a:lstStyle/>
          <a:p>
            <a:pPr algn="ctr"/>
            <a:r>
              <a:rPr lang="ru-RU" sz="2500" b="1" dirty="0" smtClean="0">
                <a:ln w="0"/>
                <a:solidFill>
                  <a:schemeClr val="tx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ВИЗУАЛИЗАЦИИ ОСНОВНЫХ ПРОЕКТНЫХ РЕШЕНИЙ</a:t>
            </a:r>
            <a:endParaRPr lang="ru-RU" sz="2500" b="1" dirty="0">
              <a:ln w="0"/>
              <a:solidFill>
                <a:schemeClr val="tx1">
                  <a:lumMod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4" b="2091"/>
          <a:stretch/>
        </p:blipFill>
        <p:spPr>
          <a:xfrm flipH="1">
            <a:off x="372820" y="3941064"/>
            <a:ext cx="4345484" cy="236453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19" y="1216951"/>
            <a:ext cx="4345484" cy="24694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04"/>
          <a:stretch/>
        </p:blipFill>
        <p:spPr>
          <a:xfrm>
            <a:off x="5051445" y="3941064"/>
            <a:ext cx="4356609" cy="235000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52"/>
          <a:stretch/>
        </p:blipFill>
        <p:spPr>
          <a:xfrm>
            <a:off x="5062570" y="1311808"/>
            <a:ext cx="4345484" cy="2374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338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1196" y="-594"/>
            <a:ext cx="2450804" cy="685859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46888" y="107257"/>
            <a:ext cx="9364950" cy="476999"/>
          </a:xfrm>
          <a:prstGeom prst="rect">
            <a:avLst/>
          </a:prstGeom>
        </p:spPr>
        <p:txBody>
          <a:bodyPr wrap="square" lIns="91384" tIns="45693" rIns="91384" bIns="45693">
            <a:spAutoFit/>
          </a:bodyPr>
          <a:lstStyle/>
          <a:p>
            <a:pPr algn="ctr"/>
            <a:r>
              <a:rPr lang="ru-RU" sz="2500" b="1" dirty="0" smtClean="0">
                <a:ln w="0"/>
                <a:solidFill>
                  <a:schemeClr val="tx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ОЖИДАЕМЫЕ РЕЗУЛЬТАТЫ </a:t>
            </a:r>
            <a:endParaRPr lang="ru-RU" sz="2500" b="1" dirty="0">
              <a:ln w="0"/>
              <a:solidFill>
                <a:schemeClr val="tx1">
                  <a:lumMod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173817" y="58847"/>
            <a:ext cx="4970183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400" dirty="0"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1. Обеспечение жителей г.п. Советский местом активного отдыха взрослых, детей и подростков, проведение спортивных мероприятий, занятия спортом.</a:t>
            </a:r>
          </a:p>
          <a:p>
            <a:pPr algn="just"/>
            <a:r>
              <a:rPr lang="ru-RU" sz="1400" dirty="0"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2. Повышение качества жизни населения через занятия спортом, формирование привычек самостоятельно заниматься своим физическим  телом, нести ответственность за его здоровье.</a:t>
            </a:r>
          </a:p>
          <a:p>
            <a:pPr algn="just"/>
            <a:r>
              <a:rPr lang="ru-RU" sz="1400" dirty="0"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3. Формирование положительного образа жизни на примере чемпионов спорта и влияние на поведение молодежи в повседневной жизни.</a:t>
            </a:r>
          </a:p>
          <a:p>
            <a:pPr algn="just"/>
            <a:r>
              <a:rPr lang="ru-RU" sz="1400" dirty="0"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4. Рост сплоченности семей, преемственности поколений и активному долголетию старшего поколения.</a:t>
            </a:r>
          </a:p>
          <a:p>
            <a:pPr algn="just"/>
            <a:r>
              <a:rPr lang="ru-RU" sz="1400" dirty="0"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5. Повышение уровня  внешней эстетики </a:t>
            </a:r>
            <a:r>
              <a:rPr lang="ru-RU" sz="1400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поселения.</a:t>
            </a:r>
            <a:endParaRPr lang="ru-RU" sz="1400" dirty="0">
              <a:latin typeface="Cambria Math" panose="02040503050406030204" pitchFamily="18" charset="0"/>
              <a:ea typeface="Cambria Math" panose="02040503050406030204" pitchFamily="18" charset="0"/>
              <a:cs typeface="Arial" pitchFamily="34" charset="0"/>
            </a:endParaRPr>
          </a:p>
          <a:p>
            <a:pPr algn="just"/>
            <a:r>
              <a:rPr lang="ru-RU" sz="1400" dirty="0"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6. Повышение роли физической культуры и спорта в формировании здорового образа жизни.</a:t>
            </a:r>
          </a:p>
          <a:p>
            <a:pPr algn="just"/>
            <a:r>
              <a:rPr lang="ru-RU" sz="1400" dirty="0"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7. Обеспечение конкурентоспособности спортсменов из городских поселений Советского района.</a:t>
            </a:r>
          </a:p>
          <a:p>
            <a:pPr algn="just"/>
            <a:r>
              <a:rPr lang="ru-RU" sz="1400" dirty="0"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8. Увеличение доли граждан, систематически занимающихся физической культурой и спортом на 10%.</a:t>
            </a:r>
          </a:p>
          <a:p>
            <a:pPr algn="just"/>
            <a:r>
              <a:rPr lang="ru-RU" sz="1400" dirty="0"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При реализации данного проекта хоккейный корт в зимний период времени будет использоваться как ледовая арена, а летом для занятий по баскетболу, мини-футболу  другим видам спорта, будет являться универсальной спортивной площадкой.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162" y="584256"/>
            <a:ext cx="3328966" cy="234985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b="2504"/>
          <a:stretch/>
        </p:blipFill>
        <p:spPr>
          <a:xfrm>
            <a:off x="548162" y="2843490"/>
            <a:ext cx="3307204" cy="181080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/>
          <a:srcRect b="2642"/>
          <a:stretch/>
        </p:blipFill>
        <p:spPr>
          <a:xfrm>
            <a:off x="548162" y="4890678"/>
            <a:ext cx="3307204" cy="1816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4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1196" y="-594"/>
            <a:ext cx="2450804" cy="685859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67307" y="210616"/>
            <a:ext cx="8366760" cy="861720"/>
          </a:xfrm>
          <a:prstGeom prst="rect">
            <a:avLst/>
          </a:prstGeom>
        </p:spPr>
        <p:txBody>
          <a:bodyPr wrap="square" lIns="91384" tIns="45693" rIns="91384" bIns="45693">
            <a:spAutoFit/>
          </a:bodyPr>
          <a:lstStyle/>
          <a:p>
            <a:pPr algn="ctr"/>
            <a:r>
              <a:rPr lang="ru-RU" sz="2500" b="1" dirty="0" smtClean="0">
                <a:ln w="0"/>
                <a:solidFill>
                  <a:schemeClr val="tx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МЕРОПРИЯТИЯ ПО ВСЕСЕЗОННОМУ ИСПОЛЬЗОВАНИЮ</a:t>
            </a:r>
          </a:p>
          <a:p>
            <a:pPr algn="ctr"/>
            <a:r>
              <a:rPr lang="ru-RU" sz="2500" b="1" dirty="0" smtClean="0">
                <a:ln w="0"/>
                <a:solidFill>
                  <a:schemeClr val="tx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ТЕРРИТОРИИ </a:t>
            </a:r>
            <a:endParaRPr lang="ru-RU" sz="2500" b="1" dirty="0">
              <a:ln w="0"/>
              <a:solidFill>
                <a:schemeClr val="tx1">
                  <a:lumMod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43388" y="1093482"/>
            <a:ext cx="2675124" cy="830942"/>
          </a:xfrm>
          <a:prstGeom prst="rect">
            <a:avLst/>
          </a:prstGeom>
        </p:spPr>
        <p:txBody>
          <a:bodyPr wrap="square" lIns="91384" tIns="45693" rIns="91384" bIns="45693">
            <a:spAutoFit/>
          </a:bodyPr>
          <a:lstStyle/>
          <a:p>
            <a:pPr algn="ctr">
              <a:tabLst>
                <a:tab pos="540000" algn="l"/>
              </a:tabLst>
            </a:pPr>
            <a:r>
              <a:rPr lang="ru-RU" sz="1600" b="1" dirty="0"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Игры на </a:t>
            </a:r>
            <a:r>
              <a:rPr lang="ru-RU" sz="1600" b="1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спортивном поле</a:t>
            </a:r>
          </a:p>
          <a:p>
            <a:pPr algn="ctr">
              <a:tabLst>
                <a:tab pos="540000" algn="l"/>
              </a:tabLst>
            </a:pPr>
            <a:r>
              <a:rPr lang="ru-RU" sz="1600" b="1" dirty="0"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(баскетбол, мини-футбол) </a:t>
            </a:r>
          </a:p>
          <a:p>
            <a:pPr algn="ctr">
              <a:tabLst>
                <a:tab pos="540000" algn="l"/>
              </a:tabLst>
            </a:pPr>
            <a:endParaRPr lang="ru-RU" sz="1600" b="1" dirty="0">
              <a:latin typeface="Cambria Math" panose="02040503050406030204" pitchFamily="18" charset="0"/>
              <a:ea typeface="Cambria Math" panose="02040503050406030204" pitchFamily="18" charset="0"/>
              <a:cs typeface="Arial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81"/>
          <a:stretch/>
        </p:blipFill>
        <p:spPr>
          <a:xfrm>
            <a:off x="1093602" y="4261027"/>
            <a:ext cx="3374696" cy="238974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80"/>
          <a:stretch/>
        </p:blipFill>
        <p:spPr>
          <a:xfrm>
            <a:off x="1093602" y="1704166"/>
            <a:ext cx="3374696" cy="2399905"/>
          </a:xfrm>
          <a:prstGeom prst="rect">
            <a:avLst/>
          </a:prstGeom>
        </p:spPr>
      </p:pic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01" r="4911" b="3516"/>
          <a:stretch/>
        </p:blipFill>
        <p:spPr bwMode="auto">
          <a:xfrm>
            <a:off x="5374563" y="4261027"/>
            <a:ext cx="3371130" cy="2381555"/>
          </a:xfrm>
          <a:prstGeom prst="rect">
            <a:avLst/>
          </a:prstGeom>
          <a:noFill/>
          <a:effectLst>
            <a:glow rad="25400">
              <a:schemeClr val="bg2">
                <a:lumMod val="9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icture background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2" t="354" r="-194" b="8108"/>
          <a:stretch/>
        </p:blipFill>
        <p:spPr bwMode="auto">
          <a:xfrm>
            <a:off x="5369177" y="1724019"/>
            <a:ext cx="3376516" cy="2360201"/>
          </a:xfrm>
          <a:prstGeom prst="rect">
            <a:avLst/>
          </a:prstGeom>
          <a:noFill/>
          <a:effectLst>
            <a:glow rad="38100">
              <a:schemeClr val="bg1">
                <a:lumMod val="85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5277567" y="1228927"/>
            <a:ext cx="3559736" cy="338500"/>
          </a:xfrm>
          <a:prstGeom prst="rect">
            <a:avLst/>
          </a:prstGeom>
        </p:spPr>
        <p:txBody>
          <a:bodyPr wrap="square" lIns="91384" tIns="45693" rIns="91384" bIns="45693">
            <a:spAutoFit/>
          </a:bodyPr>
          <a:lstStyle/>
          <a:p>
            <a:pPr algn="ctr">
              <a:tabLst>
                <a:tab pos="540000" algn="l"/>
              </a:tabLst>
            </a:pPr>
            <a:r>
              <a:rPr lang="ru-RU" sz="1600" b="1" dirty="0"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Спортивные игры на свежем воздухе </a:t>
            </a:r>
          </a:p>
        </p:txBody>
      </p:sp>
    </p:spTree>
    <p:extLst>
      <p:ext uri="{BB962C8B-B14F-4D97-AF65-F5344CB8AC3E}">
        <p14:creationId xmlns:p14="http://schemas.microsoft.com/office/powerpoint/2010/main" val="46937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1196" y="-594"/>
            <a:ext cx="2450804" cy="685859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249914" y="714450"/>
            <a:ext cx="4954566" cy="1246441"/>
          </a:xfrm>
          <a:prstGeom prst="rect">
            <a:avLst/>
          </a:prstGeom>
        </p:spPr>
        <p:txBody>
          <a:bodyPr wrap="square" lIns="91384" tIns="45693" rIns="91384" bIns="45693">
            <a:spAutoFit/>
          </a:bodyPr>
          <a:lstStyle/>
          <a:p>
            <a:pPr algn="ctr"/>
            <a:r>
              <a:rPr lang="ru-RU" sz="2500" b="1" dirty="0" smtClean="0">
                <a:ln w="0"/>
                <a:solidFill>
                  <a:schemeClr val="tx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   КОНЦЕПЦИЯ ИНИЦИАТИВНОГО   </a:t>
            </a:r>
          </a:p>
          <a:p>
            <a:pPr algn="ctr"/>
            <a:r>
              <a:rPr lang="ru-RU" sz="2500" b="1" dirty="0">
                <a:ln w="0"/>
                <a:solidFill>
                  <a:schemeClr val="tx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 </a:t>
            </a:r>
            <a:r>
              <a:rPr lang="ru-RU" sz="2500" b="1" dirty="0" smtClean="0">
                <a:ln w="0"/>
                <a:solidFill>
                  <a:schemeClr val="tx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  ПРОЕКТА«НАШ! ХОККЕЙНЫЙ</a:t>
            </a:r>
            <a:r>
              <a:rPr lang="ru-RU" sz="2500" b="1" dirty="0">
                <a:ln w="0"/>
                <a:solidFill>
                  <a:schemeClr val="tx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! ЛЕДЯНОЙ!»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196" y="2783135"/>
            <a:ext cx="2953442" cy="166131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200" y="4842146"/>
            <a:ext cx="2953438" cy="166130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196" y="584256"/>
            <a:ext cx="2887162" cy="2041557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609522" y="2116943"/>
            <a:ext cx="457511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Благодаря реализации данного проекта будет построен многофункциональный круглогодичный хоккейный корт, оборудованный скамейками, трибунами для болельщиков и жители разных возрастов получат возможность заниматься спортом на новой спортивной площадке.</a:t>
            </a:r>
          </a:p>
          <a:p>
            <a:pPr algn="just"/>
            <a:r>
              <a:rPr lang="ru-RU" sz="1400" dirty="0"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На этой площадке можно будет организовать катание на коньках разновозрастных групп населения, прокат зимнего спортивного инвентаря, тренировочные мероприятия для хоккейных команд, а также проводить мастер-классы по хоккею, хоккейные матчевые встречи между командами Спортивной школы и районными дворовыми командами, и с участием приглашенных команд из соседних территорий.</a:t>
            </a:r>
          </a:p>
          <a:p>
            <a:pPr algn="just"/>
            <a:r>
              <a:rPr lang="ru-RU" sz="1400" dirty="0"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В летний период будут проводиться тренировки и соревнования по мини-футболу, баскетболу, а также спортивные соревнования среди воспитанников лагерей с дневным пребыванием детей, усовершенствованная.</a:t>
            </a:r>
          </a:p>
        </p:txBody>
      </p:sp>
    </p:spTree>
    <p:extLst>
      <p:ext uri="{BB962C8B-B14F-4D97-AF65-F5344CB8AC3E}">
        <p14:creationId xmlns:p14="http://schemas.microsoft.com/office/powerpoint/2010/main" val="18912243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1196" y="-594"/>
            <a:ext cx="2450804" cy="685859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62062" y="218114"/>
            <a:ext cx="10494627" cy="646276"/>
          </a:xfrm>
          <a:prstGeom prst="rect">
            <a:avLst/>
          </a:prstGeom>
        </p:spPr>
        <p:txBody>
          <a:bodyPr wrap="square" lIns="91384" tIns="45693" rIns="91384" bIns="45693">
            <a:spAutoFit/>
          </a:bodyPr>
          <a:lstStyle/>
          <a:p>
            <a:pPr algn="ctr">
              <a:tabLst>
                <a:tab pos="1971675" algn="l"/>
                <a:tab pos="2692400" algn="l"/>
              </a:tabLst>
            </a:pPr>
            <a:r>
              <a:rPr lang="ru-RU" b="1" dirty="0" smtClean="0">
                <a:ln w="0"/>
                <a:solidFill>
                  <a:schemeClr val="tx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ПОДДЕРЖКА ИНИЦИАТИВНОГО  ПРОЕКТА «НАШ! ХОККЕЙНЫЙ! ЛЕДЯНОЙ!</a:t>
            </a:r>
          </a:p>
          <a:p>
            <a:pPr algn="ctr"/>
            <a:r>
              <a:rPr lang="ru-RU" b="1" dirty="0">
                <a:ln w="0"/>
                <a:solidFill>
                  <a:schemeClr val="tx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 </a:t>
            </a:r>
            <a:r>
              <a:rPr lang="ru-RU" b="1" dirty="0" smtClean="0">
                <a:ln w="0"/>
                <a:solidFill>
                  <a:schemeClr val="tx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  </a:t>
            </a:r>
            <a:endParaRPr lang="ru-RU" b="1" dirty="0">
              <a:ln w="0"/>
              <a:solidFill>
                <a:schemeClr val="tx1">
                  <a:lumMod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196" y="2783135"/>
            <a:ext cx="2953442" cy="166131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200" y="4842146"/>
            <a:ext cx="2953438" cy="166130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196" y="584256"/>
            <a:ext cx="2887162" cy="2041557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110606" y="780176"/>
            <a:ext cx="5074034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ru-RU" sz="1600" b="1" dirty="0">
                <a:latin typeface="Arial" pitchFamily="34" charset="0"/>
                <a:cs typeface="Arial" pitchFamily="34" charset="0"/>
              </a:rPr>
              <a:t>Инициативный проект </a:t>
            </a:r>
            <a:r>
              <a:rPr lang="ru-RU" sz="1600" b="1" dirty="0">
                <a:ln w="0"/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поддерживают:</a:t>
            </a:r>
          </a:p>
          <a:p>
            <a:pPr marL="457200" indent="-457200" algn="just">
              <a:spcAft>
                <a:spcPts val="1200"/>
              </a:spcAft>
              <a:buFontTx/>
              <a:buAutoNum type="arabicParenR"/>
            </a:pPr>
            <a:r>
              <a:rPr lang="ru-RU" sz="1400" dirty="0"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Жители городского поселения Советский;</a:t>
            </a:r>
          </a:p>
          <a:p>
            <a:pPr marL="457200" indent="-457200" algn="just">
              <a:spcAft>
                <a:spcPts val="1200"/>
              </a:spcAft>
              <a:buFontTx/>
              <a:buAutoNum type="arabicParenR"/>
            </a:pPr>
            <a:r>
              <a:rPr lang="ru-RU" sz="1400" dirty="0"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Коллектив МАОУ Средняя общеобразовательная школа № 1 г. Советский;</a:t>
            </a:r>
          </a:p>
          <a:p>
            <a:pPr marL="457200" indent="-457200" algn="just">
              <a:spcAft>
                <a:spcPts val="1200"/>
              </a:spcAft>
              <a:buFontTx/>
              <a:buAutoNum type="arabicParenR"/>
            </a:pPr>
            <a:r>
              <a:rPr lang="ru-RU" sz="1400" dirty="0"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Коллектив МАУ ДО «Спортивная школа Советского района»;</a:t>
            </a:r>
          </a:p>
          <a:p>
            <a:pPr marL="457200" indent="-457200" algn="just">
              <a:spcAft>
                <a:spcPts val="1200"/>
              </a:spcAft>
              <a:buFontTx/>
              <a:buAutoNum type="arabicParenR"/>
            </a:pPr>
            <a:r>
              <a:rPr lang="ru-RU" sz="1400" dirty="0"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Местная общественная организация «Федерация хоккея Советского района»;</a:t>
            </a:r>
          </a:p>
          <a:p>
            <a:pPr marL="457200" indent="-457200" algn="just">
              <a:spcAft>
                <a:spcPts val="1200"/>
              </a:spcAft>
              <a:buFontTx/>
              <a:buAutoNum type="arabicParenR"/>
            </a:pPr>
            <a:r>
              <a:rPr lang="ru-RU" sz="1400" dirty="0"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БУ «Советский политехнический колледж»;</a:t>
            </a:r>
          </a:p>
          <a:p>
            <a:pPr marL="457200" indent="-457200" algn="just">
              <a:spcAft>
                <a:spcPts val="1200"/>
              </a:spcAft>
              <a:buFontTx/>
              <a:buAutoNum type="arabicParenR"/>
            </a:pPr>
            <a:r>
              <a:rPr lang="ru-RU" sz="1400" dirty="0"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Советское местное отделение Всероссийской общественной организации «Молодая Гвардия Единой России»;</a:t>
            </a:r>
          </a:p>
          <a:p>
            <a:pPr marL="457200" indent="-457200" algn="just">
              <a:spcAft>
                <a:spcPts val="1200"/>
              </a:spcAft>
              <a:buFontTx/>
              <a:buAutoNum type="arabicParenR"/>
            </a:pPr>
            <a:r>
              <a:rPr lang="ru-RU" sz="1400" dirty="0"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Местное отделение Общероссийского общественно-государственного движения детей и молодежи «Движение Первых» в Советском районе;</a:t>
            </a:r>
          </a:p>
          <a:p>
            <a:pPr marL="457200" indent="-457200" algn="just">
              <a:spcAft>
                <a:spcPts val="1200"/>
              </a:spcAft>
              <a:buFontTx/>
              <a:buAutoNum type="arabicParenR"/>
            </a:pPr>
            <a:r>
              <a:rPr lang="ru-RU" sz="1400" dirty="0"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ООО «</a:t>
            </a:r>
            <a:r>
              <a:rPr lang="ru-RU" sz="1400" dirty="0" err="1"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ПрестижДорСтрой</a:t>
            </a:r>
            <a:r>
              <a:rPr lang="ru-RU" sz="1400" dirty="0"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»;</a:t>
            </a:r>
          </a:p>
          <a:p>
            <a:pPr marL="457200" indent="-457200" algn="just">
              <a:spcAft>
                <a:spcPts val="1200"/>
              </a:spcAft>
              <a:buFontTx/>
              <a:buAutoNum type="arabicParenR"/>
            </a:pPr>
            <a:r>
              <a:rPr lang="ru-RU" sz="1400" dirty="0"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МБУК «Советский районный центр культуры и досуга «Сибирь».</a:t>
            </a:r>
          </a:p>
        </p:txBody>
      </p:sp>
    </p:spTree>
    <p:extLst>
      <p:ext uri="{BB962C8B-B14F-4D97-AF65-F5344CB8AC3E}">
        <p14:creationId xmlns:p14="http://schemas.microsoft.com/office/powerpoint/2010/main" val="5657992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1997</TotalTime>
  <Words>765</Words>
  <Application>Microsoft Office PowerPoint</Application>
  <PresentationFormat>Произвольный</PresentationFormat>
  <Paragraphs>64</Paragraphs>
  <Slides>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</dc:creator>
  <cp:lastModifiedBy>Кириллова Ксения Игоревна</cp:lastModifiedBy>
  <cp:revision>76</cp:revision>
  <dcterms:created xsi:type="dcterms:W3CDTF">2024-12-02T07:03:12Z</dcterms:created>
  <dcterms:modified xsi:type="dcterms:W3CDTF">2025-01-27T09:59:31Z</dcterms:modified>
</cp:coreProperties>
</file>