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795000" cy="75628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2248" userDrawn="1">
          <p15:clr>
            <a:srgbClr val="A4A3A4"/>
          </p15:clr>
        </p15:guide>
        <p15:guide id="3" orient="horz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600" y="-12"/>
      </p:cViewPr>
      <p:guideLst>
        <p:guide orient="horz" pos="2382"/>
        <p:guide pos="22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293" tIns="41646" rIns="83293" bIns="41646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454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293" tIns="41646" rIns="83293" bIns="41646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36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01" y="2344483"/>
            <a:ext cx="918114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202" y="4235196"/>
            <a:ext cx="756094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067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62695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176" y="0"/>
            <a:ext cx="10806351" cy="75692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87234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4592" y="798396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38" y="50685"/>
                </a:lnTo>
                <a:lnTo>
                  <a:pt x="32766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058984" y="88653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4">
                <a:moveTo>
                  <a:pt x="17665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3"/>
                </a:lnTo>
                <a:lnTo>
                  <a:pt x="17665" y="8788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084563" y="85974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5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146476" y="85979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98623" y="464882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600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96497" y="3638400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589751" y="47084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049194" y="817508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26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012969" y="46738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027224" y="367334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052815" y="364655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114727" y="364661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30"/>
                </a:lnTo>
                <a:lnTo>
                  <a:pt x="15481" y="15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017445" y="360431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5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6" y="77376"/>
                </a:lnTo>
                <a:lnTo>
                  <a:pt x="19814" y="82409"/>
                </a:lnTo>
                <a:lnTo>
                  <a:pt x="2572" y="93854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40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865" y="52273"/>
                </a:lnTo>
                <a:lnTo>
                  <a:pt x="75933" y="52120"/>
                </a:lnTo>
                <a:lnTo>
                  <a:pt x="78005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73"/>
                </a:lnTo>
                <a:lnTo>
                  <a:pt x="33762" y="52260"/>
                </a:lnTo>
                <a:lnTo>
                  <a:pt x="34594" y="52108"/>
                </a:lnTo>
                <a:lnTo>
                  <a:pt x="78005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3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60"/>
                </a:lnTo>
                <a:lnTo>
                  <a:pt x="77983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6013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95944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558747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6013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95944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58747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032281" y="617836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057873" y="6151571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119786" y="615162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003117" y="610933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55" y="70104"/>
                </a:lnTo>
                <a:lnTo>
                  <a:pt x="45516" y="73634"/>
                </a:lnTo>
                <a:lnTo>
                  <a:pt x="30596" y="77382"/>
                </a:lnTo>
                <a:lnTo>
                  <a:pt x="19814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634028" y="3648267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659620" y="3621475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721531" y="3621529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624250" y="3579245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85"/>
                </a:lnTo>
                <a:lnTo>
                  <a:pt x="32765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34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639611" y="5807026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665203" y="5780234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27115" y="578028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629833" y="573800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067" y="302513"/>
            <a:ext cx="9721214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67" y="1739455"/>
            <a:ext cx="97212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2459" y="7033450"/>
            <a:ext cx="345643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067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6972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mailto:fondim86@cio-hmao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7773" y="250460"/>
            <a:ext cx="243839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marR="188595" algn="ctr">
              <a:lnSpc>
                <a:spcPts val="1500"/>
              </a:lnSpc>
            </a:pP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Бюджетное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учреждение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Ханты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-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Мансийского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автономного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округа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–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Югры</a:t>
            </a:r>
          </a:p>
          <a:p>
            <a:pPr marL="12700" marR="5080" indent="-635" algn="ctr">
              <a:lnSpc>
                <a:spcPts val="1500"/>
              </a:lnSpc>
            </a:pP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0076BD"/>
                </a:solidFill>
                <a:latin typeface="Times New Roman"/>
                <a:cs typeface="Times New Roman"/>
              </a:rPr>
              <a:t>«Центр имущественных отношений»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15743" y="4828945"/>
            <a:ext cx="3001010" cy="818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СПРАВЕДЛИВАЯ КАДАСТРОВАЯ СТОИМОСТЬ -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СПРАВЕДЛИВЫЙ НАЛОГ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39375" y="4213700"/>
            <a:ext cx="1295756" cy="212349"/>
          </a:xfrm>
          <a:custGeom>
            <a:avLst/>
            <a:gdLst/>
            <a:ahLst/>
            <a:cxnLst/>
            <a:rect l="l" t="t" r="r" b="b"/>
            <a:pathLst>
              <a:path w="1934209" h="371475">
                <a:moveTo>
                  <a:pt x="0" y="371081"/>
                </a:moveTo>
                <a:lnTo>
                  <a:pt x="989545" y="0"/>
                </a:lnTo>
                <a:lnTo>
                  <a:pt x="1934057" y="329044"/>
                </a:lnTo>
              </a:path>
            </a:pathLst>
          </a:custGeom>
          <a:ln w="177800">
            <a:solidFill>
              <a:srgbClr val="008A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87234" y="2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3601377" y="7559989"/>
                </a:moveTo>
                <a:lnTo>
                  <a:pt x="3601377" y="0"/>
                </a:lnTo>
                <a:lnTo>
                  <a:pt x="0" y="0"/>
                </a:lnTo>
                <a:lnTo>
                  <a:pt x="0" y="7559989"/>
                </a:lnTo>
                <a:lnTo>
                  <a:pt x="3601377" y="755998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0469" y="720191"/>
            <a:ext cx="227977" cy="22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483135" y="2038696"/>
            <a:ext cx="2969895" cy="163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endParaRPr lang="ru-RU" sz="1600" dirty="0" smtClean="0">
              <a:solidFill>
                <a:srgbClr val="1C7ABC"/>
              </a:solidFill>
              <a:latin typeface="Segoe UI"/>
              <a:cs typeface="Segoe UI"/>
            </a:endParaRPr>
          </a:p>
          <a:p>
            <a:pPr marL="12700" marR="5080">
              <a:lnSpc>
                <a:spcPct val="110800"/>
              </a:lnSpc>
            </a:pP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ПОДАТЬ ЗАЯВЛЕНИЕ </a:t>
            </a:r>
            <a:b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КАДАСТРОВОЙ СТОИМОСТИ В РАЗМЕРЕ  РЫНОЧНОЙ СТОИМОСТИ?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13250" y="694691"/>
            <a:ext cx="2229485" cy="717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онтактная информация БУ «Центр имущественных </a:t>
            </a:r>
            <a:r>
              <a:rPr sz="1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тношений»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029278" y="1482818"/>
            <a:ext cx="2739822" cy="694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М</a:t>
            </a:r>
            <a:r>
              <a:rPr sz="1050" spc="20" dirty="0">
                <a:latin typeface="Times New Roman"/>
                <a:cs typeface="Times New Roman"/>
              </a:rPr>
              <a:t>е</a:t>
            </a:r>
            <a:r>
              <a:rPr sz="1050" dirty="0">
                <a:latin typeface="Times New Roman"/>
                <a:cs typeface="Times New Roman"/>
              </a:rPr>
              <a:t>с</a:t>
            </a:r>
            <a:r>
              <a:rPr sz="1050" spc="-15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о на</a:t>
            </a:r>
            <a:r>
              <a:rPr sz="1050" spc="-40" dirty="0">
                <a:latin typeface="Times New Roman"/>
                <a:cs typeface="Times New Roman"/>
              </a:rPr>
              <a:t>х</a:t>
            </a:r>
            <a:r>
              <a:rPr sz="1050" spc="-25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ждения:</a:t>
            </a:r>
          </a:p>
          <a:p>
            <a:pPr marL="12700" marR="5080" algn="just">
              <a:lnSpc>
                <a:spcPct val="110000"/>
              </a:lnSpc>
            </a:pPr>
            <a:r>
              <a:rPr sz="1050" dirty="0">
                <a:latin typeface="Times New Roman"/>
                <a:cs typeface="Times New Roman"/>
              </a:rPr>
              <a:t>628012, Ханты-Мансийский 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spc="-25" dirty="0" err="1">
                <a:latin typeface="Times New Roman"/>
                <a:cs typeface="Times New Roman"/>
              </a:rPr>
              <a:t>в</a:t>
            </a:r>
            <a:r>
              <a:rPr sz="1050" spc="-15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он</a:t>
            </a:r>
            <a:r>
              <a:rPr sz="1050" spc="-2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мный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ок</a:t>
            </a:r>
            <a:r>
              <a:rPr sz="1050" spc="-15" dirty="0" err="1" smtClean="0">
                <a:latin typeface="Times New Roman"/>
                <a:cs typeface="Times New Roman"/>
              </a:rPr>
              <a:t>р</a:t>
            </a:r>
            <a:r>
              <a:rPr sz="1050" dirty="0" err="1" smtClean="0">
                <a:latin typeface="Times New Roman"/>
                <a:cs typeface="Times New Roman"/>
              </a:rPr>
              <a:t>уг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sz="1050" dirty="0" smtClean="0">
                <a:latin typeface="Times New Roman"/>
                <a:cs typeface="Times New Roman"/>
              </a:rPr>
              <a:t>- </a:t>
            </a:r>
            <a:r>
              <a:rPr lang="ru-RU" sz="1050" dirty="0" smtClean="0">
                <a:latin typeface="Times New Roman"/>
                <a:cs typeface="Times New Roman"/>
              </a:rPr>
              <a:t>Югра</a:t>
            </a:r>
            <a:r>
              <a:rPr sz="1050" dirty="0" smtClean="0">
                <a:latin typeface="Times New Roman"/>
                <a:cs typeface="Times New Roman"/>
              </a:rPr>
              <a:t>, </a:t>
            </a:r>
            <a:r>
              <a:rPr sz="1050" spc="-114" dirty="0">
                <a:latin typeface="Times New Roman"/>
                <a:cs typeface="Times New Roman"/>
              </a:rPr>
              <a:t>г</a:t>
            </a:r>
            <a:r>
              <a:rPr sz="1050" dirty="0">
                <a:latin typeface="Times New Roman"/>
                <a:cs typeface="Times New Roman"/>
              </a:rPr>
              <a:t>. Ханты-Мансийск, </a:t>
            </a:r>
            <a:r>
              <a:rPr sz="1050" spc="-45" dirty="0">
                <a:latin typeface="Times New Roman"/>
                <a:cs typeface="Times New Roman"/>
              </a:rPr>
              <a:t>у</a:t>
            </a:r>
            <a:r>
              <a:rPr sz="1050" dirty="0">
                <a:latin typeface="Times New Roman"/>
                <a:cs typeface="Times New Roman"/>
              </a:rPr>
              <a:t>л. </a:t>
            </a:r>
            <a:r>
              <a:rPr sz="1050" spc="-50" dirty="0">
                <a:latin typeface="Times New Roman"/>
                <a:cs typeface="Times New Roman"/>
              </a:rPr>
              <a:t>К</a:t>
            </a:r>
            <a:r>
              <a:rPr sz="1050" spc="-20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минтерна, 23 (приемная: 3 э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аж, </a:t>
            </a:r>
            <a:r>
              <a:rPr sz="1050" spc="-20" dirty="0">
                <a:latin typeface="Times New Roman"/>
                <a:cs typeface="Times New Roman"/>
              </a:rPr>
              <a:t>к</a:t>
            </a:r>
            <a:r>
              <a:rPr sz="1050" dirty="0">
                <a:latin typeface="Times New Roman"/>
                <a:cs typeface="Times New Roman"/>
              </a:rPr>
              <a:t>абинет 31);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029278" y="2342477"/>
            <a:ext cx="2854972" cy="1047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4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ел</a:t>
            </a:r>
            <a:r>
              <a:rPr sz="1050" spc="10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фон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(3467)</a:t>
            </a:r>
            <a:r>
              <a:rPr lang="ru-RU" sz="1050" dirty="0" smtClean="0">
                <a:latin typeface="Times New Roman"/>
                <a:cs typeface="Times New Roman"/>
              </a:rPr>
              <a:t> 37-89-84 доб</a:t>
            </a:r>
            <a:r>
              <a:rPr lang="ru-RU" sz="1050" dirty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1221</a:t>
            </a:r>
          </a:p>
          <a:p>
            <a:pPr marL="12700" marR="5080" algn="just">
              <a:lnSpc>
                <a:spcPct val="110000"/>
              </a:lnSpc>
            </a:pPr>
            <a:r>
              <a:rPr sz="1050" spc="-15" dirty="0" err="1" smtClean="0">
                <a:latin typeface="Times New Roman"/>
                <a:cs typeface="Times New Roman"/>
              </a:rPr>
              <a:t>от</a:t>
            </a:r>
            <a:r>
              <a:rPr sz="1050" dirty="0" err="1" smtClean="0">
                <a:latin typeface="Times New Roman"/>
                <a:cs typeface="Times New Roman"/>
              </a:rPr>
              <a:t>дел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опр</a:t>
            </a:r>
            <a:r>
              <a:rPr sz="1050" spc="-15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деления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sz="1050" spc="-20" dirty="0" err="1" smtClean="0">
                <a:latin typeface="Times New Roman"/>
                <a:cs typeface="Times New Roman"/>
              </a:rPr>
              <a:t>к</a:t>
            </a:r>
            <a:r>
              <a:rPr sz="1050" dirty="0" err="1" smtClean="0">
                <a:latin typeface="Times New Roman"/>
                <a:cs typeface="Times New Roman"/>
              </a:rPr>
              <a:t>адас</a:t>
            </a:r>
            <a:r>
              <a:rPr sz="1050" spc="1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ро</a:t>
            </a:r>
            <a:r>
              <a:rPr sz="1050" spc="-10" dirty="0" err="1" smtClean="0">
                <a:latin typeface="Times New Roman"/>
                <a:cs typeface="Times New Roman"/>
              </a:rPr>
              <a:t>в</a:t>
            </a:r>
            <a:r>
              <a:rPr sz="1050" dirty="0" err="1" smtClean="0">
                <a:latin typeface="Times New Roman"/>
                <a:cs typeface="Times New Roman"/>
              </a:rPr>
              <a:t>ой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с</a:t>
            </a:r>
            <a:r>
              <a:rPr sz="1050" spc="-15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оим</a:t>
            </a:r>
            <a:r>
              <a:rPr sz="1050" spc="20" dirty="0" err="1" smtClean="0">
                <a:latin typeface="Times New Roman"/>
                <a:cs typeface="Times New Roman"/>
              </a:rPr>
              <a:t>о</a:t>
            </a:r>
            <a:r>
              <a:rPr sz="1050" dirty="0" err="1" smtClean="0">
                <a:latin typeface="Times New Roman"/>
                <a:cs typeface="Times New Roman"/>
              </a:rPr>
              <a:t>сти</a:t>
            </a:r>
            <a:r>
              <a:rPr sz="1050" dirty="0" smtClean="0">
                <a:latin typeface="Times New Roman"/>
                <a:cs typeface="Times New Roman"/>
              </a:rPr>
              <a:t>,</a:t>
            </a: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>
                <a:latin typeface="Times New Roman"/>
                <a:cs typeface="Times New Roman"/>
              </a:rPr>
              <a:t>) </a:t>
            </a:r>
            <a:r>
              <a:rPr lang="ru-RU" sz="1050" dirty="0" smtClean="0">
                <a:latin typeface="Times New Roman"/>
                <a:cs typeface="Times New Roman"/>
              </a:rPr>
              <a:t>32-38-04, 37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89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86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lang="ru-RU" sz="1050" dirty="0">
                <a:latin typeface="Times New Roman"/>
                <a:cs typeface="Times New Roman"/>
              </a:rPr>
              <a:t>доб. </a:t>
            </a:r>
            <a:r>
              <a:rPr lang="ru-RU" sz="1050" dirty="0" smtClean="0">
                <a:latin typeface="Times New Roman"/>
                <a:cs typeface="Times New Roman"/>
              </a:rPr>
              <a:t>107 </a:t>
            </a:r>
            <a:r>
              <a:rPr sz="1050" dirty="0" smtClean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приемная);</a:t>
            </a: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50" spc="-15" dirty="0">
                <a:latin typeface="Times New Roman"/>
                <a:cs typeface="Times New Roman"/>
              </a:rPr>
              <a:t>Э</a:t>
            </a:r>
            <a:r>
              <a:rPr sz="1050" dirty="0">
                <a:latin typeface="Times New Roman"/>
                <a:cs typeface="Times New Roman"/>
              </a:rPr>
              <a:t>ле</a:t>
            </a:r>
            <a:r>
              <a:rPr sz="1050" spc="-15" dirty="0">
                <a:latin typeface="Times New Roman"/>
                <a:cs typeface="Times New Roman"/>
              </a:rPr>
              <a:t>к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ронная </a:t>
            </a:r>
            <a:r>
              <a:rPr sz="1050" dirty="0" err="1">
                <a:latin typeface="Times New Roman"/>
                <a:cs typeface="Times New Roman"/>
              </a:rPr>
              <a:t>п</a:t>
            </a:r>
            <a:r>
              <a:rPr sz="1050" spc="-3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ч</a:t>
            </a:r>
            <a:r>
              <a:rPr sz="1050" spc="10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fondim86@cio-hmao.ru</a:t>
            </a:r>
            <a:endParaRPr lang="ru-RU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учреждения: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6" y="7195937"/>
            <a:ext cx="9804400" cy="0"/>
          </a:xfrm>
          <a:custGeom>
            <a:avLst/>
            <a:gdLst/>
            <a:ahLst/>
            <a:cxnLst/>
            <a:rect l="l" t="t" r="r" b="b"/>
            <a:pathLst>
              <a:path w="9804400">
                <a:moveTo>
                  <a:pt x="0" y="0"/>
                </a:moveTo>
                <a:lnTo>
                  <a:pt x="9804060" y="0"/>
                </a:lnTo>
              </a:path>
            </a:pathLst>
          </a:custGeom>
          <a:ln w="16954">
            <a:solidFill>
              <a:srgbClr val="DBE0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34506" y="8626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1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34538" y="771277"/>
            <a:ext cx="69850" cy="124460"/>
          </a:xfrm>
          <a:custGeom>
            <a:avLst/>
            <a:gdLst/>
            <a:ahLst/>
            <a:cxnLst/>
            <a:rect l="l" t="t" r="r" b="b"/>
            <a:pathLst>
              <a:path w="69850" h="124459">
                <a:moveTo>
                  <a:pt x="28045" y="0"/>
                </a:moveTo>
                <a:lnTo>
                  <a:pt x="14092" y="3530"/>
                </a:lnTo>
                <a:lnTo>
                  <a:pt x="4153" y="12863"/>
                </a:lnTo>
                <a:lnTo>
                  <a:pt x="0" y="26078"/>
                </a:lnTo>
                <a:lnTo>
                  <a:pt x="46" y="92104"/>
                </a:lnTo>
                <a:lnTo>
                  <a:pt x="3354" y="105858"/>
                </a:lnTo>
                <a:lnTo>
                  <a:pt x="11515" y="116862"/>
                </a:lnTo>
                <a:lnTo>
                  <a:pt x="23327" y="123896"/>
                </a:lnTo>
                <a:lnTo>
                  <a:pt x="41018" y="122881"/>
                </a:lnTo>
                <a:lnTo>
                  <a:pt x="51931" y="118811"/>
                </a:lnTo>
                <a:lnTo>
                  <a:pt x="36054" y="118811"/>
                </a:lnTo>
                <a:lnTo>
                  <a:pt x="21916" y="115410"/>
                </a:lnTo>
                <a:lnTo>
                  <a:pt x="11732" y="106368"/>
                </a:lnTo>
                <a:lnTo>
                  <a:pt x="7108" y="93506"/>
                </a:lnTo>
                <a:lnTo>
                  <a:pt x="6980" y="27359"/>
                </a:lnTo>
                <a:lnTo>
                  <a:pt x="11707" y="14335"/>
                </a:lnTo>
                <a:lnTo>
                  <a:pt x="23471" y="7370"/>
                </a:lnTo>
                <a:lnTo>
                  <a:pt x="44865" y="7370"/>
                </a:lnTo>
                <a:lnTo>
                  <a:pt x="41529" y="3953"/>
                </a:lnTo>
                <a:lnTo>
                  <a:pt x="28045" y="0"/>
                </a:lnTo>
                <a:close/>
              </a:path>
              <a:path w="69850" h="124459">
                <a:moveTo>
                  <a:pt x="62708" y="34814"/>
                </a:moveTo>
                <a:lnTo>
                  <a:pt x="62606" y="91596"/>
                </a:lnTo>
                <a:lnTo>
                  <a:pt x="58958" y="104874"/>
                </a:lnTo>
                <a:lnTo>
                  <a:pt x="49422" y="114686"/>
                </a:lnTo>
                <a:lnTo>
                  <a:pt x="36054" y="118811"/>
                </a:lnTo>
                <a:lnTo>
                  <a:pt x="51931" y="118811"/>
                </a:lnTo>
                <a:lnTo>
                  <a:pt x="69731" y="34979"/>
                </a:lnTo>
                <a:lnTo>
                  <a:pt x="62708" y="34814"/>
                </a:lnTo>
                <a:close/>
              </a:path>
              <a:path w="69850" h="124459">
                <a:moveTo>
                  <a:pt x="22932" y="35131"/>
                </a:moveTo>
                <a:lnTo>
                  <a:pt x="15947" y="35131"/>
                </a:lnTo>
                <a:lnTo>
                  <a:pt x="16046" y="92104"/>
                </a:lnTo>
                <a:lnTo>
                  <a:pt x="21365" y="104502"/>
                </a:lnTo>
                <a:lnTo>
                  <a:pt x="33699" y="110365"/>
                </a:lnTo>
                <a:lnTo>
                  <a:pt x="47445" y="105914"/>
                </a:lnTo>
                <a:lnTo>
                  <a:pt x="48964" y="103432"/>
                </a:lnTo>
                <a:lnTo>
                  <a:pt x="28672" y="103432"/>
                </a:lnTo>
                <a:lnTo>
                  <a:pt x="23249" y="98225"/>
                </a:lnTo>
                <a:lnTo>
                  <a:pt x="22983" y="91900"/>
                </a:lnTo>
                <a:lnTo>
                  <a:pt x="22932" y="35131"/>
                </a:lnTo>
                <a:close/>
              </a:path>
              <a:path w="69850" h="124459">
                <a:moveTo>
                  <a:pt x="44865" y="7370"/>
                </a:moveTo>
                <a:lnTo>
                  <a:pt x="23471" y="7370"/>
                </a:lnTo>
                <a:lnTo>
                  <a:pt x="38455" y="10980"/>
                </a:lnTo>
                <a:lnTo>
                  <a:pt x="46568" y="20824"/>
                </a:lnTo>
                <a:lnTo>
                  <a:pt x="47671" y="44504"/>
                </a:lnTo>
                <a:lnTo>
                  <a:pt x="47608" y="91900"/>
                </a:lnTo>
                <a:lnTo>
                  <a:pt x="47341" y="98225"/>
                </a:lnTo>
                <a:lnTo>
                  <a:pt x="41918" y="103432"/>
                </a:lnTo>
                <a:lnTo>
                  <a:pt x="48964" y="103432"/>
                </a:lnTo>
                <a:lnTo>
                  <a:pt x="54303" y="94709"/>
                </a:lnTo>
                <a:lnTo>
                  <a:pt x="54607" y="92104"/>
                </a:lnTo>
                <a:lnTo>
                  <a:pt x="54707" y="27359"/>
                </a:lnTo>
                <a:lnTo>
                  <a:pt x="51081" y="13737"/>
                </a:lnTo>
                <a:lnTo>
                  <a:pt x="44865" y="7370"/>
                </a:lnTo>
                <a:close/>
              </a:path>
              <a:path w="69850" h="124459">
                <a:moveTo>
                  <a:pt x="22970" y="91596"/>
                </a:moveTo>
                <a:lnTo>
                  <a:pt x="22932" y="91900"/>
                </a:lnTo>
                <a:lnTo>
                  <a:pt x="22970" y="91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41990" y="3666825"/>
            <a:ext cx="2933700" cy="23077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1992" y="381979"/>
            <a:ext cx="1035050" cy="19875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"/>
          <p:cNvSpPr txBox="1"/>
          <p:nvPr/>
        </p:nvSpPr>
        <p:spPr>
          <a:xfrm>
            <a:off x="531992" y="771277"/>
            <a:ext cx="2851067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возврата без рассмотрения заявления об установлении 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если такое заявление подано без приложения, соответствующего требованиям статьи 22.1. Федерального закона от 3 июля 2016 года № 237-ФЗ «О государственной кадастровой оценке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отчета об оценке рыночной стоимости объекта недвижимости;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если такое заявление подано по истечении шести месяцев с даты, по состоянию на которую проведена рыночная оценка объекта недвижимости и которая указана в приложенном к такому заявлению отчете об оценке рыночной стоимости объекта недвижимости;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если к такому заявлению приложен отчет об оценке рыночной стоимости объекта недвижимости, составленный лицом, являющимся на дату составления отчета или на день поступления заявления об установлении рыночной стоимости работником бюджетного учреждения, в которое такое заявление подано.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411" y="5113223"/>
            <a:ext cx="301622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порядком подачи и формой заявления об установлении кадастровой стоимости объекта недвижимости в размере его рыночной стоимости можно ознакомиться на сайте БУ «Центр имущественных отношений» в разделе Определение кадастровой стоимости / Услуги / Рассмотрение заявления об установлении кадастровой стоимости объекта недвижимости в размере его рыночной стоимости. </a:t>
            </a:r>
          </a:p>
        </p:txBody>
      </p:sp>
      <p:sp>
        <p:nvSpPr>
          <p:cNvPr id="22" name="object 53"/>
          <p:cNvSpPr/>
          <p:nvPr/>
        </p:nvSpPr>
        <p:spPr>
          <a:xfrm>
            <a:off x="531992" y="4779214"/>
            <a:ext cx="1035050" cy="19875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Рисунок 22" descr="D:\BronnikovSM\Desktop\Отдел\Герб\Герб ХМАО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556" y="226501"/>
            <a:ext cx="907344" cy="98576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Прямоугольник 20"/>
          <p:cNvSpPr/>
          <p:nvPr/>
        </p:nvSpPr>
        <p:spPr>
          <a:xfrm>
            <a:off x="488253" y="712376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41990" y="712376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498453" y="7123760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72055" y="4164238"/>
            <a:ext cx="2862093" cy="145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заявления об  установлении рыночной 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1)Решение об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кадастровой стоимости объекта недвижимости в размере его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стоимости.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установлении кадастровой стоимости объекта недвижимости в размере его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955" marR="53340" algn="just">
              <a:lnSpc>
                <a:spcPct val="100000"/>
              </a:lnSpc>
              <a:buClr>
                <a:srgbClr val="0080C0"/>
              </a:buClr>
              <a:tabLst>
                <a:tab pos="97155" algn="l"/>
              </a:tabLst>
            </a:pPr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190" y="3944282"/>
            <a:ext cx="2882005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заявителей:</a:t>
            </a:r>
            <a:endParaRPr lang="en-US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юридические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кадастровая стоимость затрагивает права или обязанности этих лиц;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органы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власти 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 в отношении объектов недвижимости, находящихся в государственной или муниципальной собственности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случаев, установленных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22.1. Федерального закона от 3 июля 2016 года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237-ФЗ «О государственной кадастровой оценке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93105" y="6031757"/>
            <a:ext cx="3222943" cy="969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8935" algn="just">
              <a:lnSpc>
                <a:spcPct val="100000"/>
              </a:lnSpc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</a:t>
            </a:r>
            <a:r>
              <a:rPr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</a:t>
            </a:r>
            <a:r>
              <a:rPr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об  установлении рыночной стоимости: 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68935" algn="just">
              <a:lnSpc>
                <a:spcPct val="100000"/>
              </a:lnSpc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заявления об  установлении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тридцати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поступления.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190" y="6257333"/>
            <a:ext cx="288200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установлении рыночной стоимости должно соответствовать форме заявления, утвержденной приказом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августа 2020 года № П/0287.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2254" y="703214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72057" y="7032140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object 6"/>
          <p:cNvSpPr txBox="1"/>
          <p:nvPr/>
        </p:nvSpPr>
        <p:spPr>
          <a:xfrm>
            <a:off x="7572057" y="657967"/>
            <a:ext cx="2842260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направления заявления об установлении рыночной 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 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(г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Ханты-Мансийск,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Коминтерна,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23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с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пт. с 9:00 до 17:00,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с 13:00 до 14:00);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многофункциональные центры Ханты-Мансийского автономного округа - Югры;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регистрируемым почтовым отправлением с уведомлением 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 на адрес БУ «Центр имущественных отношений»: 628012, г. Ханты-Мансийск, ул. Коминтерна, д. 23,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fondim86@cio-hmao.ru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посредством Портала государственных и муниципальных услуг (функций) Ханты-Мансийского автономного округа – Югры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http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//86.gosuslugi.ru/</a:t>
            </a:r>
            <a:r>
              <a:rPr lang="en-US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pgu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99309" y="626794"/>
            <a:ext cx="3006279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документы приложить к заявлению:</a:t>
            </a: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отчет об оценке рыночной стоимости объекта недвижимости, кадастровая стоимость которого устанавливается в размере рыночной стоимости, составленный на электронном носителе в форме электронного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документа;</a:t>
            </a:r>
          </a:p>
          <a:p>
            <a:pPr algn="just"/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доверенность, удостоверенная в соответствии с законодательством Российской Федерации, если заявление подается представителем заявителя.</a:t>
            </a: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Прилагаемые к заявлению электронные документы (электронные образы документов, в том числе доверенностей) составляются в виде файлов в форматах DOC, DOCX, RTF, PDF, ODT, TIFF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рыночной стоимости может быть подано в течение шести месяцев с даты, по состоянию на которую проведена рыночная оценка объекта недвижимости и которая указана в приложенном к такому заявлению отчете об оценке рыночной стоимости объекта недвижимости.</a:t>
            </a:r>
          </a:p>
        </p:txBody>
      </p:sp>
      <p:sp>
        <p:nvSpPr>
          <p:cNvPr id="21" name="object 53"/>
          <p:cNvSpPr/>
          <p:nvPr/>
        </p:nvSpPr>
        <p:spPr>
          <a:xfrm>
            <a:off x="350835" y="369130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2" name="object 43"/>
          <p:cNvSpPr txBox="1"/>
          <p:nvPr/>
        </p:nvSpPr>
        <p:spPr>
          <a:xfrm>
            <a:off x="350837" y="518787"/>
            <a:ext cx="2882005" cy="146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 об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кадастровой стоимости в размере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установлении рыночной стоимости может быть подано в период с даты постановки объекта недвижимости на государственный кадастровый учет до даты снятия его с государственного кадастрового учета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0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8285" y="2349984"/>
            <a:ext cx="30618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в отношении которого подается заявление об установлении 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Здание, помещение, сооружение, объект незавершенного строительства,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-место, земельный участок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69169" y="7033545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53"/>
          <p:cNvSpPr/>
          <p:nvPr/>
        </p:nvSpPr>
        <p:spPr>
          <a:xfrm>
            <a:off x="368189" y="2137507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7" name="object 53"/>
          <p:cNvSpPr/>
          <p:nvPr/>
        </p:nvSpPr>
        <p:spPr>
          <a:xfrm>
            <a:off x="368190" y="6047847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0" name="object 53"/>
          <p:cNvSpPr/>
          <p:nvPr/>
        </p:nvSpPr>
        <p:spPr>
          <a:xfrm>
            <a:off x="3991517" y="508666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1" name="object 53"/>
          <p:cNvSpPr/>
          <p:nvPr/>
        </p:nvSpPr>
        <p:spPr>
          <a:xfrm>
            <a:off x="350836" y="422484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2" name="object 53"/>
          <p:cNvSpPr/>
          <p:nvPr/>
        </p:nvSpPr>
        <p:spPr>
          <a:xfrm>
            <a:off x="7562140" y="422483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3" name="object 53"/>
          <p:cNvSpPr/>
          <p:nvPr/>
        </p:nvSpPr>
        <p:spPr>
          <a:xfrm>
            <a:off x="3991517" y="437778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4" name="object 53"/>
          <p:cNvSpPr/>
          <p:nvPr/>
        </p:nvSpPr>
        <p:spPr>
          <a:xfrm>
            <a:off x="7572055" y="386933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3991517" y="5532493"/>
            <a:ext cx="3028442" cy="12285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8595" lvl="0" algn="just">
              <a:spcBef>
                <a:spcPts val="670"/>
              </a:spcBef>
            </a:pP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Консультацию по вопросам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установления кадастровой стоимости объекта недвижимости в размере рыночной 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стоимости, можно получить в БУ «Центр имущественных отношений» по телефону: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8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(3467) 37-89-84 доб. 1221 или 1222</a:t>
            </a:r>
          </a:p>
          <a:p>
            <a:pPr marL="12700" marR="188595" algn="just">
              <a:lnSpc>
                <a:spcPct val="100000"/>
              </a:lnSpc>
              <a:spcBef>
                <a:spcPts val="670"/>
              </a:spcBef>
            </a:pPr>
            <a:endParaRPr lang="ru-RU" sz="1100" b="1" dirty="0">
              <a:latin typeface="Times New Roman"/>
              <a:cs typeface="Times New Roman"/>
            </a:endParaRPr>
          </a:p>
        </p:txBody>
      </p:sp>
      <p:sp>
        <p:nvSpPr>
          <p:cNvPr id="37" name="object 53"/>
          <p:cNvSpPr/>
          <p:nvPr/>
        </p:nvSpPr>
        <p:spPr>
          <a:xfrm>
            <a:off x="7562139" y="570588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7A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531</Words>
  <Application>Microsoft Office PowerPoint</Application>
  <PresentationFormat>Произвольный</PresentationFormat>
  <Paragraphs>52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Буклет ЦИО - ХМАО.cdr</dc:title>
  <dc:creator>user</dc:creator>
  <cp:lastModifiedBy>Шаньгина Екатерина Васильевна</cp:lastModifiedBy>
  <cp:revision>121</cp:revision>
  <cp:lastPrinted>2021-04-16T05:20:39Z</cp:lastPrinted>
  <dcterms:created xsi:type="dcterms:W3CDTF">2019-12-04T10:03:41Z</dcterms:created>
  <dcterms:modified xsi:type="dcterms:W3CDTF">2022-12-23T11:51:25Z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LastSaved">
    <vt:filetime>2019-12-04T00:00:00Z</vt:filetime>
  </property>
</Properties>
</file>