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795000" cy="7562850"/>
  <p:notesSz cx="107950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2248" userDrawn="1">
          <p15:clr>
            <a:srgbClr val="A4A3A4"/>
          </p15:clr>
        </p15:guide>
        <p15:guide id="3" orient="horz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600" y="-12"/>
      </p:cViewPr>
      <p:guideLst>
        <p:guide orient="horz" pos="2382"/>
        <p:guide pos="22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454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36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10101" y="2344483"/>
            <a:ext cx="9181147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20202" y="4235196"/>
            <a:ext cx="7560944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0067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62695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176" y="0"/>
            <a:ext cx="10806351" cy="75692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87234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34592" y="798396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38" y="50685"/>
                </a:lnTo>
                <a:lnTo>
                  <a:pt x="32766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058984" y="88653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4">
                <a:moveTo>
                  <a:pt x="17665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3"/>
                </a:lnTo>
                <a:lnTo>
                  <a:pt x="17665" y="87883"/>
                </a:lnTo>
                <a:lnTo>
                  <a:pt x="17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084563" y="85974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5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146476" y="85979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98623" y="464882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600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96497" y="3638400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589751" y="47084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049194" y="817508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26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012969" y="46738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027224" y="367334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052815" y="364655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114727" y="3646611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30"/>
                </a:lnTo>
                <a:lnTo>
                  <a:pt x="15481" y="154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017445" y="360431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5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6" y="77376"/>
                </a:lnTo>
                <a:lnTo>
                  <a:pt x="19814" y="82409"/>
                </a:lnTo>
                <a:lnTo>
                  <a:pt x="2572" y="93854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40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865" y="52273"/>
                </a:lnTo>
                <a:lnTo>
                  <a:pt x="75933" y="52120"/>
                </a:lnTo>
                <a:lnTo>
                  <a:pt x="78005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73"/>
                </a:lnTo>
                <a:lnTo>
                  <a:pt x="33762" y="52260"/>
                </a:lnTo>
                <a:lnTo>
                  <a:pt x="34594" y="52108"/>
                </a:lnTo>
                <a:lnTo>
                  <a:pt x="78005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3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60"/>
                </a:lnTo>
                <a:lnTo>
                  <a:pt x="77983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6013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95944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558747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6013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95944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558747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032281" y="617836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057873" y="6151571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119786" y="615162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003117" y="610933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55" y="70104"/>
                </a:lnTo>
                <a:lnTo>
                  <a:pt x="45516" y="73634"/>
                </a:lnTo>
                <a:lnTo>
                  <a:pt x="30596" y="77382"/>
                </a:lnTo>
                <a:lnTo>
                  <a:pt x="19814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634028" y="3648267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659620" y="3621475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721531" y="3621529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624250" y="3579245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85"/>
                </a:lnTo>
                <a:lnTo>
                  <a:pt x="32765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34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639611" y="5807026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665203" y="5780234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27115" y="5780286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629833" y="5738003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0067" y="302513"/>
            <a:ext cx="9721214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067" y="1739455"/>
            <a:ext cx="97212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2459" y="7033450"/>
            <a:ext cx="345643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40067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76972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fondim86@cio-hmao.ru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382658" y="4882161"/>
            <a:ext cx="3001010" cy="818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СПРАВЕДЛИВАЯ КАДАСТРОВАЯ СТОИМОСТЬ -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СПРАВЕДЛИВЫЙ НАЛОГ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79583" y="4411613"/>
            <a:ext cx="1295756" cy="212349"/>
          </a:xfrm>
          <a:custGeom>
            <a:avLst/>
            <a:gdLst/>
            <a:ahLst/>
            <a:cxnLst/>
            <a:rect l="l" t="t" r="r" b="b"/>
            <a:pathLst>
              <a:path w="1934209" h="371475">
                <a:moveTo>
                  <a:pt x="0" y="371081"/>
                </a:moveTo>
                <a:lnTo>
                  <a:pt x="989545" y="0"/>
                </a:lnTo>
                <a:lnTo>
                  <a:pt x="1934057" y="329044"/>
                </a:lnTo>
              </a:path>
            </a:pathLst>
          </a:custGeom>
          <a:ln w="177800">
            <a:solidFill>
              <a:srgbClr val="008A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87234" y="2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3601377" y="7559989"/>
                </a:moveTo>
                <a:lnTo>
                  <a:pt x="3601377" y="0"/>
                </a:lnTo>
                <a:lnTo>
                  <a:pt x="0" y="0"/>
                </a:lnTo>
                <a:lnTo>
                  <a:pt x="0" y="7559989"/>
                </a:lnTo>
                <a:lnTo>
                  <a:pt x="3601377" y="7559989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60469" y="720191"/>
            <a:ext cx="227977" cy="228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561510" y="1721849"/>
            <a:ext cx="2969895" cy="163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endParaRPr lang="ru-RU" sz="1600" dirty="0" smtClean="0">
              <a:solidFill>
                <a:srgbClr val="1C7ABC"/>
              </a:solidFill>
              <a:latin typeface="Segoe UI"/>
              <a:cs typeface="Segoe UI"/>
            </a:endParaRPr>
          </a:p>
          <a:p>
            <a:pPr marL="12700" marR="5080">
              <a:lnSpc>
                <a:spcPct val="110800"/>
              </a:lnSpc>
            </a:pPr>
            <a:r>
              <a:rPr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sz="1600" dirty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ПОДАТЬ </a:t>
            </a: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dirty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ИСПРАВЛЕНИИ ОШИБОК, ДОПУЩЕННЫХ ПРИ ОПРЕДЕЛЕНИИ </a:t>
            </a:r>
            <a:r>
              <a:rPr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КАДАСТРО</a:t>
            </a: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 СТОИМОСТИ?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13250" y="694691"/>
            <a:ext cx="2229485" cy="717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онтактная информация БУ «Центр имущественных </a:t>
            </a:r>
            <a:r>
              <a:rPr sz="1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тношений»</a:t>
            </a:r>
          </a:p>
        </p:txBody>
      </p:sp>
      <p:sp>
        <p:nvSpPr>
          <p:cNvPr id="48" name="object 48"/>
          <p:cNvSpPr/>
          <p:nvPr/>
        </p:nvSpPr>
        <p:spPr>
          <a:xfrm>
            <a:off x="16" y="7195937"/>
            <a:ext cx="9804400" cy="0"/>
          </a:xfrm>
          <a:custGeom>
            <a:avLst/>
            <a:gdLst/>
            <a:ahLst/>
            <a:cxnLst/>
            <a:rect l="l" t="t" r="r" b="b"/>
            <a:pathLst>
              <a:path w="9804400">
                <a:moveTo>
                  <a:pt x="0" y="0"/>
                </a:moveTo>
                <a:lnTo>
                  <a:pt x="9804060" y="0"/>
                </a:lnTo>
              </a:path>
            </a:pathLst>
          </a:custGeom>
          <a:ln w="16954">
            <a:solidFill>
              <a:srgbClr val="DBE0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34506" y="8626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1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34538" y="771277"/>
            <a:ext cx="69850" cy="124460"/>
          </a:xfrm>
          <a:custGeom>
            <a:avLst/>
            <a:gdLst/>
            <a:ahLst/>
            <a:cxnLst/>
            <a:rect l="l" t="t" r="r" b="b"/>
            <a:pathLst>
              <a:path w="69850" h="124459">
                <a:moveTo>
                  <a:pt x="28045" y="0"/>
                </a:moveTo>
                <a:lnTo>
                  <a:pt x="14092" y="3530"/>
                </a:lnTo>
                <a:lnTo>
                  <a:pt x="4153" y="12863"/>
                </a:lnTo>
                <a:lnTo>
                  <a:pt x="0" y="26078"/>
                </a:lnTo>
                <a:lnTo>
                  <a:pt x="46" y="92104"/>
                </a:lnTo>
                <a:lnTo>
                  <a:pt x="3354" y="105858"/>
                </a:lnTo>
                <a:lnTo>
                  <a:pt x="11515" y="116862"/>
                </a:lnTo>
                <a:lnTo>
                  <a:pt x="23327" y="123896"/>
                </a:lnTo>
                <a:lnTo>
                  <a:pt x="41018" y="122881"/>
                </a:lnTo>
                <a:lnTo>
                  <a:pt x="51931" y="118811"/>
                </a:lnTo>
                <a:lnTo>
                  <a:pt x="36054" y="118811"/>
                </a:lnTo>
                <a:lnTo>
                  <a:pt x="21916" y="115410"/>
                </a:lnTo>
                <a:lnTo>
                  <a:pt x="11732" y="106368"/>
                </a:lnTo>
                <a:lnTo>
                  <a:pt x="7108" y="93506"/>
                </a:lnTo>
                <a:lnTo>
                  <a:pt x="6980" y="27359"/>
                </a:lnTo>
                <a:lnTo>
                  <a:pt x="11707" y="14335"/>
                </a:lnTo>
                <a:lnTo>
                  <a:pt x="23471" y="7370"/>
                </a:lnTo>
                <a:lnTo>
                  <a:pt x="44865" y="7370"/>
                </a:lnTo>
                <a:lnTo>
                  <a:pt x="41529" y="3953"/>
                </a:lnTo>
                <a:lnTo>
                  <a:pt x="28045" y="0"/>
                </a:lnTo>
                <a:close/>
              </a:path>
              <a:path w="69850" h="124459">
                <a:moveTo>
                  <a:pt x="62708" y="34814"/>
                </a:moveTo>
                <a:lnTo>
                  <a:pt x="62606" y="91596"/>
                </a:lnTo>
                <a:lnTo>
                  <a:pt x="58958" y="104874"/>
                </a:lnTo>
                <a:lnTo>
                  <a:pt x="49422" y="114686"/>
                </a:lnTo>
                <a:lnTo>
                  <a:pt x="36054" y="118811"/>
                </a:lnTo>
                <a:lnTo>
                  <a:pt x="51931" y="118811"/>
                </a:lnTo>
                <a:lnTo>
                  <a:pt x="69731" y="34979"/>
                </a:lnTo>
                <a:lnTo>
                  <a:pt x="62708" y="34814"/>
                </a:lnTo>
                <a:close/>
              </a:path>
              <a:path w="69850" h="124459">
                <a:moveTo>
                  <a:pt x="22932" y="35131"/>
                </a:moveTo>
                <a:lnTo>
                  <a:pt x="15947" y="35131"/>
                </a:lnTo>
                <a:lnTo>
                  <a:pt x="16046" y="92104"/>
                </a:lnTo>
                <a:lnTo>
                  <a:pt x="21365" y="104502"/>
                </a:lnTo>
                <a:lnTo>
                  <a:pt x="33699" y="110365"/>
                </a:lnTo>
                <a:lnTo>
                  <a:pt x="47445" y="105914"/>
                </a:lnTo>
                <a:lnTo>
                  <a:pt x="48964" y="103432"/>
                </a:lnTo>
                <a:lnTo>
                  <a:pt x="28672" y="103432"/>
                </a:lnTo>
                <a:lnTo>
                  <a:pt x="23249" y="98225"/>
                </a:lnTo>
                <a:lnTo>
                  <a:pt x="22983" y="91900"/>
                </a:lnTo>
                <a:lnTo>
                  <a:pt x="22932" y="35131"/>
                </a:lnTo>
                <a:close/>
              </a:path>
              <a:path w="69850" h="124459">
                <a:moveTo>
                  <a:pt x="44865" y="7370"/>
                </a:moveTo>
                <a:lnTo>
                  <a:pt x="23471" y="7370"/>
                </a:lnTo>
                <a:lnTo>
                  <a:pt x="38455" y="10980"/>
                </a:lnTo>
                <a:lnTo>
                  <a:pt x="46568" y="20824"/>
                </a:lnTo>
                <a:lnTo>
                  <a:pt x="47671" y="44504"/>
                </a:lnTo>
                <a:lnTo>
                  <a:pt x="47608" y="91900"/>
                </a:lnTo>
                <a:lnTo>
                  <a:pt x="47341" y="98225"/>
                </a:lnTo>
                <a:lnTo>
                  <a:pt x="41918" y="103432"/>
                </a:lnTo>
                <a:lnTo>
                  <a:pt x="48964" y="103432"/>
                </a:lnTo>
                <a:lnTo>
                  <a:pt x="54303" y="94709"/>
                </a:lnTo>
                <a:lnTo>
                  <a:pt x="54607" y="92104"/>
                </a:lnTo>
                <a:lnTo>
                  <a:pt x="54707" y="27359"/>
                </a:lnTo>
                <a:lnTo>
                  <a:pt x="51081" y="13737"/>
                </a:lnTo>
                <a:lnTo>
                  <a:pt x="44865" y="7370"/>
                </a:lnTo>
                <a:close/>
              </a:path>
              <a:path w="69850" h="124459">
                <a:moveTo>
                  <a:pt x="22970" y="91596"/>
                </a:moveTo>
                <a:lnTo>
                  <a:pt x="22932" y="91900"/>
                </a:lnTo>
                <a:lnTo>
                  <a:pt x="22970" y="915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34637" y="3678818"/>
            <a:ext cx="2734463" cy="2235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Рисунок 21" descr="D:\BronnikovSM\Desktop\Отдел\Герб\Герб ХМАО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99" y="241550"/>
            <a:ext cx="1003201" cy="111181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object 2"/>
          <p:cNvSpPr txBox="1"/>
          <p:nvPr/>
        </p:nvSpPr>
        <p:spPr>
          <a:xfrm>
            <a:off x="8380427" y="352606"/>
            <a:ext cx="2438399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marR="188595" algn="ctr">
              <a:lnSpc>
                <a:spcPts val="1500"/>
              </a:lnSpc>
            </a:pP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Бюджетное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учреждение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Ханты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-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Мансийского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автономного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округа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–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Югры</a:t>
            </a:r>
          </a:p>
          <a:p>
            <a:pPr marL="12700" marR="5080" indent="-635" algn="ctr">
              <a:lnSpc>
                <a:spcPts val="1500"/>
              </a:lnSpc>
            </a:pP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0076BD"/>
                </a:solidFill>
                <a:latin typeface="Times New Roman"/>
                <a:cs typeface="Times New Roman"/>
              </a:rPr>
              <a:t>«Центр имущественных отношений»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9498" y="7230826"/>
            <a:ext cx="2842260" cy="27622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09237" y="7230826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579540" y="7240012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bject 46"/>
          <p:cNvSpPr txBox="1"/>
          <p:nvPr/>
        </p:nvSpPr>
        <p:spPr>
          <a:xfrm>
            <a:off x="4029278" y="1482818"/>
            <a:ext cx="2739822" cy="694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5" dirty="0">
                <a:latin typeface="Times New Roman"/>
                <a:cs typeface="Times New Roman"/>
              </a:rPr>
              <a:t>М</a:t>
            </a:r>
            <a:r>
              <a:rPr sz="1050" spc="20" dirty="0">
                <a:latin typeface="Times New Roman"/>
                <a:cs typeface="Times New Roman"/>
              </a:rPr>
              <a:t>е</a:t>
            </a:r>
            <a:r>
              <a:rPr sz="1050" dirty="0">
                <a:latin typeface="Times New Roman"/>
                <a:cs typeface="Times New Roman"/>
              </a:rPr>
              <a:t>с</a:t>
            </a:r>
            <a:r>
              <a:rPr sz="1050" spc="-15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о на</a:t>
            </a:r>
            <a:r>
              <a:rPr sz="1050" spc="-40" dirty="0">
                <a:latin typeface="Times New Roman"/>
                <a:cs typeface="Times New Roman"/>
              </a:rPr>
              <a:t>х</a:t>
            </a:r>
            <a:r>
              <a:rPr sz="1050" spc="-25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ждения:</a:t>
            </a:r>
          </a:p>
          <a:p>
            <a:pPr marL="12700" marR="5080" algn="just">
              <a:lnSpc>
                <a:spcPct val="110000"/>
              </a:lnSpc>
            </a:pPr>
            <a:r>
              <a:rPr sz="1050" dirty="0">
                <a:latin typeface="Times New Roman"/>
                <a:cs typeface="Times New Roman"/>
              </a:rPr>
              <a:t>628012, Ханты-Мансийский 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spc="-25" dirty="0" err="1">
                <a:latin typeface="Times New Roman"/>
                <a:cs typeface="Times New Roman"/>
              </a:rPr>
              <a:t>в</a:t>
            </a:r>
            <a:r>
              <a:rPr sz="1050" spc="-15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он</a:t>
            </a:r>
            <a:r>
              <a:rPr sz="1050" spc="-2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мный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ок</a:t>
            </a:r>
            <a:r>
              <a:rPr sz="1050" spc="-15" dirty="0" err="1" smtClean="0">
                <a:latin typeface="Times New Roman"/>
                <a:cs typeface="Times New Roman"/>
              </a:rPr>
              <a:t>р</a:t>
            </a:r>
            <a:r>
              <a:rPr sz="1050" dirty="0" err="1" smtClean="0">
                <a:latin typeface="Times New Roman"/>
                <a:cs typeface="Times New Roman"/>
              </a:rPr>
              <a:t>уг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sz="1050" dirty="0" smtClean="0">
                <a:latin typeface="Times New Roman"/>
                <a:cs typeface="Times New Roman"/>
              </a:rPr>
              <a:t>- </a:t>
            </a:r>
            <a:r>
              <a:rPr lang="ru-RU" sz="1050" dirty="0" smtClean="0">
                <a:latin typeface="Times New Roman"/>
                <a:cs typeface="Times New Roman"/>
              </a:rPr>
              <a:t>Югра</a:t>
            </a:r>
            <a:r>
              <a:rPr sz="1050" dirty="0" smtClean="0">
                <a:latin typeface="Times New Roman"/>
                <a:cs typeface="Times New Roman"/>
              </a:rPr>
              <a:t>, </a:t>
            </a:r>
            <a:r>
              <a:rPr sz="1050" spc="-114" dirty="0">
                <a:latin typeface="Times New Roman"/>
                <a:cs typeface="Times New Roman"/>
              </a:rPr>
              <a:t>г</a:t>
            </a:r>
            <a:r>
              <a:rPr sz="1050" dirty="0">
                <a:latin typeface="Times New Roman"/>
                <a:cs typeface="Times New Roman"/>
              </a:rPr>
              <a:t>. Ханты-Мансийск, </a:t>
            </a:r>
            <a:r>
              <a:rPr sz="1050" spc="-45" dirty="0">
                <a:latin typeface="Times New Roman"/>
                <a:cs typeface="Times New Roman"/>
              </a:rPr>
              <a:t>у</a:t>
            </a:r>
            <a:r>
              <a:rPr sz="1050" dirty="0">
                <a:latin typeface="Times New Roman"/>
                <a:cs typeface="Times New Roman"/>
              </a:rPr>
              <a:t>л. </a:t>
            </a:r>
            <a:r>
              <a:rPr sz="1050" spc="-50" dirty="0">
                <a:latin typeface="Times New Roman"/>
                <a:cs typeface="Times New Roman"/>
              </a:rPr>
              <a:t>К</a:t>
            </a:r>
            <a:r>
              <a:rPr sz="1050" spc="-20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минтерна, 23 (приемная: 3 э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аж, </a:t>
            </a:r>
            <a:r>
              <a:rPr sz="1050" spc="-20" dirty="0">
                <a:latin typeface="Times New Roman"/>
                <a:cs typeface="Times New Roman"/>
              </a:rPr>
              <a:t>к</a:t>
            </a:r>
            <a:r>
              <a:rPr sz="1050" dirty="0">
                <a:latin typeface="Times New Roman"/>
                <a:cs typeface="Times New Roman"/>
              </a:rPr>
              <a:t>абинет 31);</a:t>
            </a:r>
          </a:p>
        </p:txBody>
      </p:sp>
      <p:sp>
        <p:nvSpPr>
          <p:cNvPr id="28" name="object 47"/>
          <p:cNvSpPr txBox="1"/>
          <p:nvPr/>
        </p:nvSpPr>
        <p:spPr>
          <a:xfrm>
            <a:off x="4035797" y="2372250"/>
            <a:ext cx="2808631" cy="1225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40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ел</a:t>
            </a:r>
            <a:r>
              <a:rPr sz="1050" spc="10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фон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endParaRPr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(3467)</a:t>
            </a:r>
            <a:r>
              <a:rPr lang="ru-RU" sz="1050" dirty="0" smtClean="0">
                <a:latin typeface="Times New Roman"/>
                <a:cs typeface="Times New Roman"/>
              </a:rPr>
              <a:t> 37-89-84 доб</a:t>
            </a:r>
            <a:r>
              <a:rPr lang="ru-RU" sz="1050" dirty="0">
                <a:latin typeface="Times New Roman"/>
                <a:cs typeface="Times New Roman"/>
              </a:rPr>
              <a:t>. </a:t>
            </a:r>
            <a:r>
              <a:rPr lang="ru-RU" sz="1050" dirty="0" smtClean="0">
                <a:latin typeface="Times New Roman"/>
                <a:cs typeface="Times New Roman"/>
              </a:rPr>
              <a:t>1221 или 1222</a:t>
            </a:r>
          </a:p>
          <a:p>
            <a:pPr marL="12700" marR="5080" algn="just">
              <a:lnSpc>
                <a:spcPct val="110000"/>
              </a:lnSpc>
            </a:pPr>
            <a:r>
              <a:rPr sz="1050" spc="-15" dirty="0" err="1" smtClean="0">
                <a:latin typeface="Times New Roman"/>
                <a:cs typeface="Times New Roman"/>
              </a:rPr>
              <a:t>от</a:t>
            </a:r>
            <a:r>
              <a:rPr sz="1050" dirty="0" err="1" smtClean="0">
                <a:latin typeface="Times New Roman"/>
                <a:cs typeface="Times New Roman"/>
              </a:rPr>
              <a:t>дел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опр</a:t>
            </a:r>
            <a:r>
              <a:rPr sz="1050" spc="-15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деления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r>
              <a:rPr sz="1050" spc="-20" dirty="0" smtClean="0">
                <a:latin typeface="Times New Roman"/>
                <a:cs typeface="Times New Roman"/>
              </a:rPr>
              <a:t>к</a:t>
            </a:r>
            <a:r>
              <a:rPr sz="1050" dirty="0" smtClean="0">
                <a:latin typeface="Times New Roman"/>
                <a:cs typeface="Times New Roman"/>
              </a:rPr>
              <a:t>адас</a:t>
            </a:r>
            <a:r>
              <a:rPr sz="1050" spc="10" dirty="0" smtClean="0">
                <a:latin typeface="Times New Roman"/>
                <a:cs typeface="Times New Roman"/>
              </a:rPr>
              <a:t>т</a:t>
            </a:r>
            <a:r>
              <a:rPr sz="1050" dirty="0" smtClean="0">
                <a:latin typeface="Times New Roman"/>
                <a:cs typeface="Times New Roman"/>
              </a:rPr>
              <a:t>ро</a:t>
            </a:r>
            <a:r>
              <a:rPr sz="1050" spc="-10" dirty="0" smtClean="0">
                <a:latin typeface="Times New Roman"/>
                <a:cs typeface="Times New Roman"/>
              </a:rPr>
              <a:t>в</a:t>
            </a:r>
            <a:r>
              <a:rPr sz="1050" dirty="0" smtClean="0">
                <a:latin typeface="Times New Roman"/>
                <a:cs typeface="Times New Roman"/>
              </a:rPr>
              <a:t>ой </a:t>
            </a:r>
            <a:r>
              <a:rPr sz="1050" dirty="0" err="1" smtClean="0">
                <a:latin typeface="Times New Roman"/>
                <a:cs typeface="Times New Roman"/>
              </a:rPr>
              <a:t>с</a:t>
            </a:r>
            <a:r>
              <a:rPr sz="1050" spc="-15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оим</a:t>
            </a:r>
            <a:r>
              <a:rPr sz="1050" spc="20" dirty="0" err="1" smtClean="0">
                <a:latin typeface="Times New Roman"/>
                <a:cs typeface="Times New Roman"/>
              </a:rPr>
              <a:t>о</a:t>
            </a:r>
            <a:r>
              <a:rPr sz="1050" dirty="0" err="1" smtClean="0">
                <a:latin typeface="Times New Roman"/>
                <a:cs typeface="Times New Roman"/>
              </a:rPr>
              <a:t>сти</a:t>
            </a:r>
            <a:r>
              <a:rPr sz="1050" dirty="0" smtClean="0">
                <a:latin typeface="Times New Roman"/>
                <a:cs typeface="Times New Roman"/>
              </a:rPr>
              <a:t>,</a:t>
            </a:r>
            <a:endParaRPr lang="ru-RU" sz="105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>
                <a:latin typeface="Times New Roman"/>
                <a:cs typeface="Times New Roman"/>
              </a:rPr>
              <a:t>о</a:t>
            </a:r>
            <a:r>
              <a:rPr lang="ru-RU" sz="1050" dirty="0" smtClean="0">
                <a:latin typeface="Times New Roman"/>
                <a:cs typeface="Times New Roman"/>
              </a:rPr>
              <a:t>тдел актуализации кадастровой стоимости</a:t>
            </a: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</a:t>
            </a:r>
            <a:r>
              <a:rPr sz="1050" dirty="0">
                <a:latin typeface="Times New Roman"/>
                <a:cs typeface="Times New Roman"/>
              </a:rPr>
              <a:t>) </a:t>
            </a:r>
            <a:r>
              <a:rPr lang="ru-RU" sz="1050" dirty="0" smtClean="0">
                <a:latin typeface="Times New Roman"/>
                <a:cs typeface="Times New Roman"/>
              </a:rPr>
              <a:t>32-38-04, 37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89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86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lang="ru-RU" sz="1050" dirty="0">
                <a:latin typeface="Times New Roman"/>
                <a:cs typeface="Times New Roman"/>
              </a:rPr>
              <a:t>доб. </a:t>
            </a:r>
            <a:r>
              <a:rPr lang="ru-RU" sz="1050" dirty="0" smtClean="0">
                <a:latin typeface="Times New Roman"/>
                <a:cs typeface="Times New Roman"/>
              </a:rPr>
              <a:t>107 </a:t>
            </a:r>
            <a:r>
              <a:rPr sz="1050" dirty="0" smtClean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приемная);</a:t>
            </a: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050" spc="-15" dirty="0">
                <a:latin typeface="Times New Roman"/>
                <a:cs typeface="Times New Roman"/>
              </a:rPr>
              <a:t>Э</a:t>
            </a:r>
            <a:r>
              <a:rPr sz="1050" dirty="0">
                <a:latin typeface="Times New Roman"/>
                <a:cs typeface="Times New Roman"/>
              </a:rPr>
              <a:t>ле</a:t>
            </a:r>
            <a:r>
              <a:rPr sz="1050" spc="-15" dirty="0">
                <a:latin typeface="Times New Roman"/>
                <a:cs typeface="Times New Roman"/>
              </a:rPr>
              <a:t>к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ронная </a:t>
            </a:r>
            <a:r>
              <a:rPr sz="1050" dirty="0" err="1">
                <a:latin typeface="Times New Roman"/>
                <a:cs typeface="Times New Roman"/>
              </a:rPr>
              <a:t>п</a:t>
            </a:r>
            <a:r>
              <a:rPr sz="1050" spc="-3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ч</a:t>
            </a:r>
            <a:r>
              <a:rPr sz="1050" spc="10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fondim86@cio-hmao.ru</a:t>
            </a:r>
            <a:endParaRPr lang="ru-RU" sz="11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учреждения: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6"/>
          <p:cNvSpPr txBox="1"/>
          <p:nvPr/>
        </p:nvSpPr>
        <p:spPr>
          <a:xfrm>
            <a:off x="407188" y="931976"/>
            <a:ext cx="2882005" cy="18905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Порядок, способ подачи, форма заявления </a:t>
            </a:r>
            <a:r>
              <a:rPr lang="ru-RU" sz="1050" b="1" dirty="0">
                <a:latin typeface="Times New Roman"/>
                <a:cs typeface="Times New Roman"/>
              </a:rPr>
              <a:t>об исправлении ошибок, допущенных при определении кадастровой </a:t>
            </a:r>
            <a:r>
              <a:rPr lang="ru-RU" sz="1050" b="1" dirty="0" smtClean="0">
                <a:latin typeface="Times New Roman"/>
                <a:cs typeface="Times New Roman"/>
              </a:rPr>
              <a:t>стоимости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размещены на сайте БУ «Центр имущественных отношений»: </a:t>
            </a:r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Определение кадастровой стоимости / Услуги/ Рассмотрение заявлений об исправлении ошибок, допущенных при определении кадастровой стоимости.</a:t>
            </a:r>
            <a:endParaRPr lang="ru-RU" sz="1050" b="1" dirty="0">
              <a:solidFill>
                <a:srgbClr val="008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bject 6"/>
          <p:cNvSpPr txBox="1"/>
          <p:nvPr/>
        </p:nvSpPr>
        <p:spPr>
          <a:xfrm>
            <a:off x="320839" y="4107783"/>
            <a:ext cx="3042693" cy="1309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8595" algn="just">
              <a:lnSpc>
                <a:spcPct val="130000"/>
              </a:lnSpc>
              <a:spcBef>
                <a:spcPts val="670"/>
              </a:spcBef>
            </a:pPr>
            <a:r>
              <a:rPr lang="ru-RU" sz="1050" b="1" dirty="0" smtClean="0">
                <a:latin typeface="Times New Roman"/>
                <a:cs typeface="Times New Roman"/>
              </a:rPr>
              <a:t>Консультацию по вопросам исправления ошибок, допущенных при определении кадастровой стоимости, можно </a:t>
            </a:r>
            <a:r>
              <a:rPr lang="ru-RU" sz="1050" b="1" dirty="0">
                <a:latin typeface="Times New Roman"/>
                <a:cs typeface="Times New Roman"/>
              </a:rPr>
              <a:t>получить </a:t>
            </a:r>
            <a:r>
              <a:rPr lang="ru-RU" sz="1050" b="1" dirty="0" smtClean="0">
                <a:latin typeface="Times New Roman"/>
                <a:cs typeface="Times New Roman"/>
              </a:rPr>
              <a:t>в БУ </a:t>
            </a:r>
            <a:r>
              <a:rPr lang="ru-RU" sz="1050" b="1" dirty="0">
                <a:latin typeface="Times New Roman"/>
                <a:cs typeface="Times New Roman"/>
              </a:rPr>
              <a:t>«Центр имущественных отношений» по телефону: 8 (3467) 37-89-84 доб. 1221 или </a:t>
            </a:r>
            <a:r>
              <a:rPr lang="ru-RU" sz="1050" b="1" dirty="0" smtClean="0">
                <a:latin typeface="Times New Roman"/>
                <a:cs typeface="Times New Roman"/>
              </a:rPr>
              <a:t>1222</a:t>
            </a:r>
          </a:p>
          <a:p>
            <a:pPr marL="12700" marR="188595" algn="just">
              <a:lnSpc>
                <a:spcPct val="100000"/>
              </a:lnSpc>
              <a:spcBef>
                <a:spcPts val="670"/>
              </a:spcBef>
            </a:pPr>
            <a:endParaRPr lang="ru-RU" sz="1100" b="1" dirty="0">
              <a:latin typeface="Times New Roman"/>
              <a:cs typeface="Times New Roman"/>
            </a:endParaRPr>
          </a:p>
        </p:txBody>
      </p:sp>
      <p:sp>
        <p:nvSpPr>
          <p:cNvPr id="34" name="object 53"/>
          <p:cNvSpPr/>
          <p:nvPr/>
        </p:nvSpPr>
        <p:spPr>
          <a:xfrm>
            <a:off x="415128" y="679686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53"/>
          <p:cNvSpPr/>
          <p:nvPr/>
        </p:nvSpPr>
        <p:spPr>
          <a:xfrm>
            <a:off x="320839" y="3428981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53"/>
          <p:cNvSpPr/>
          <p:nvPr/>
        </p:nvSpPr>
        <p:spPr>
          <a:xfrm>
            <a:off x="371772" y="319563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Прямоугольник 13"/>
          <p:cNvSpPr/>
          <p:nvPr/>
        </p:nvSpPr>
        <p:spPr>
          <a:xfrm>
            <a:off x="369085" y="7079974"/>
            <a:ext cx="2842260" cy="276225"/>
          </a:xfrm>
          <a:prstGeom prst="rect">
            <a:avLst/>
          </a:prstGeom>
          <a:solidFill>
            <a:srgbClr val="008A3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4997" y="7075810"/>
            <a:ext cx="2866071" cy="276225"/>
          </a:xfrm>
          <a:prstGeom prst="rect">
            <a:avLst/>
          </a:prstGeom>
          <a:solidFill>
            <a:srgbClr val="008A3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53"/>
          <p:cNvSpPr/>
          <p:nvPr/>
        </p:nvSpPr>
        <p:spPr>
          <a:xfrm>
            <a:off x="3986237" y="253912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53"/>
          <p:cNvSpPr/>
          <p:nvPr/>
        </p:nvSpPr>
        <p:spPr>
          <a:xfrm>
            <a:off x="7560617" y="273150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53"/>
          <p:cNvSpPr/>
          <p:nvPr/>
        </p:nvSpPr>
        <p:spPr>
          <a:xfrm>
            <a:off x="3976120" y="5548476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61764" y="7075809"/>
            <a:ext cx="2938524" cy="276225"/>
          </a:xfrm>
          <a:prstGeom prst="rect">
            <a:avLst/>
          </a:prstGeom>
          <a:solidFill>
            <a:srgbClr val="008A3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77603" y="2003932"/>
            <a:ext cx="3053010" cy="1874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lang="ru-RU" sz="1050" b="1" dirty="0" smtClean="0">
                <a:latin typeface="Times New Roman"/>
                <a:cs typeface="Times New Roman"/>
              </a:rPr>
              <a:t>Ошибками, допущенными при определении кадастровой стоимости, являются:</a:t>
            </a:r>
          </a:p>
          <a:p>
            <a:pPr marL="12700" marR="5080" algn="just">
              <a:lnSpc>
                <a:spcPct val="100000"/>
              </a:lnSpc>
              <a:spcBef>
                <a:spcPts val="575"/>
              </a:spcBef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- несоответствие </a:t>
            </a:r>
            <a:r>
              <a:rPr lang="ru-RU" sz="1050" dirty="0">
                <a:latin typeface="Times New Roman"/>
                <a:cs typeface="Times New Roman"/>
              </a:rPr>
              <a:t>определения кадастровой стоимости положениям методических указаний о государственной кадастровой оценке</a:t>
            </a:r>
            <a:r>
              <a:rPr lang="ru-RU" sz="1050" dirty="0" smtClean="0">
                <a:latin typeface="Times New Roman"/>
                <a:cs typeface="Times New Roman"/>
              </a:rPr>
              <a:t>;</a:t>
            </a:r>
            <a:endParaRPr lang="ru-RU"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- описка</a:t>
            </a:r>
            <a:r>
              <a:rPr lang="ru-RU" sz="1050" dirty="0">
                <a:latin typeface="Times New Roman"/>
                <a:cs typeface="Times New Roman"/>
              </a:rPr>
              <a:t>, опечатка, арифметическая ошибка или иная ошибка, повлиявшие на величину кадастровой стоимости одного или нескольких объектов недвижимости</a:t>
            </a:r>
            <a:r>
              <a:rPr lang="ru-RU" sz="1050" dirty="0" smtClean="0">
                <a:latin typeface="Times New Roman"/>
                <a:cs typeface="Times New Roman"/>
              </a:rPr>
              <a:t>.       </a:t>
            </a:r>
            <a:endParaRPr lang="ru-RU"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603" y="3586651"/>
            <a:ext cx="3053010" cy="1797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Ошибки</a:t>
            </a:r>
            <a:r>
              <a:rPr lang="ru-RU" sz="1050" dirty="0">
                <a:latin typeface="Times New Roman"/>
                <a:cs typeface="Times New Roman"/>
              </a:rPr>
              <a:t>, допущенные при определении кадастровой стоимости, повлиявшие на величину кадастровой стоимости одного объекта недвижимости, считаются единичными. </a:t>
            </a:r>
          </a:p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endParaRPr lang="ru-RU"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>
                <a:latin typeface="Times New Roman"/>
                <a:cs typeface="Times New Roman"/>
              </a:rPr>
              <a:t>Ошибки, допущенные при определении кадастровой стоимости, повлиявшие на величину кадастровой стоимости нескольких объектов недвижимости, считаются системными.</a:t>
            </a: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25" name="object 53"/>
          <p:cNvSpPr/>
          <p:nvPr/>
        </p:nvSpPr>
        <p:spPr>
          <a:xfrm>
            <a:off x="395263" y="5463575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Прямоугольник 25"/>
          <p:cNvSpPr/>
          <p:nvPr/>
        </p:nvSpPr>
        <p:spPr>
          <a:xfrm>
            <a:off x="296468" y="5619728"/>
            <a:ext cx="3053010" cy="1636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lang="ru-RU" sz="1050" b="1" dirty="0" smtClean="0">
                <a:latin typeface="Times New Roman"/>
                <a:cs typeface="Times New Roman"/>
              </a:rPr>
              <a:t>Круг заявителей:</a:t>
            </a:r>
          </a:p>
          <a:p>
            <a:pPr marL="12700" algn="just">
              <a:lnSpc>
                <a:spcPct val="100000"/>
              </a:lnSpc>
            </a:pPr>
            <a:endParaRPr lang="ru-RU" sz="1050" b="1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С </a:t>
            </a:r>
            <a:r>
              <a:rPr lang="ru-RU" sz="1050" dirty="0">
                <a:latin typeface="Times New Roman"/>
                <a:cs typeface="Times New Roman"/>
              </a:rPr>
              <a:t>заявлением об исправлении ошибок, допущенных при определении кадастровой стоимости, вправе </a:t>
            </a:r>
            <a:r>
              <a:rPr lang="ru-RU" sz="1050" dirty="0" smtClean="0">
                <a:latin typeface="Times New Roman"/>
                <a:cs typeface="Times New Roman"/>
              </a:rPr>
              <a:t>обратиться </a:t>
            </a:r>
            <a:r>
              <a:rPr lang="ru-RU" sz="1050" dirty="0">
                <a:latin typeface="Times New Roman"/>
                <a:cs typeface="Times New Roman"/>
              </a:rPr>
              <a:t>любые юридические и физические лица, а также органы государственной власти и органы местного самоуправления.</a:t>
            </a: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27" name="object 53"/>
          <p:cNvSpPr/>
          <p:nvPr/>
        </p:nvSpPr>
        <p:spPr>
          <a:xfrm>
            <a:off x="366087" y="1825944"/>
            <a:ext cx="931863" cy="82975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Прямоугольник 27"/>
          <p:cNvSpPr/>
          <p:nvPr/>
        </p:nvSpPr>
        <p:spPr>
          <a:xfrm>
            <a:off x="277603" y="499530"/>
            <a:ext cx="305301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b="1" dirty="0" smtClean="0">
                <a:latin typeface="Times New Roman"/>
                <a:cs typeface="Times New Roman"/>
              </a:rPr>
              <a:t>Заявление об исправлении ошибок, допущенных при определении кадастровой стоимости, может быть подано в течение пяти лет со дня внесения в Единый государственный реестр недвижимости сведений о соответствующей кадастровой стоимости.</a:t>
            </a:r>
          </a:p>
        </p:txBody>
      </p:sp>
      <p:sp>
        <p:nvSpPr>
          <p:cNvPr id="29" name="object 6"/>
          <p:cNvSpPr txBox="1"/>
          <p:nvPr/>
        </p:nvSpPr>
        <p:spPr>
          <a:xfrm>
            <a:off x="4005296" y="505963"/>
            <a:ext cx="2880639" cy="2100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050" b="1" dirty="0">
                <a:latin typeface="Times New Roman"/>
                <a:cs typeface="Times New Roman"/>
              </a:rPr>
              <a:t>об исправлении ошибок, допущенных при определении кадастровой стоимости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 соответствовать форме заявления, утвержденной приказом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августа 2020 года №П/0286.</a:t>
            </a:r>
          </a:p>
          <a:p>
            <a:pPr algn="just"/>
            <a:r>
              <a:rPr lang="ru-RU" sz="1050" dirty="0" smtClean="0">
                <a:latin typeface="Times New Roman"/>
                <a:cs typeface="Times New Roman"/>
              </a:rPr>
              <a:t>Форма </a:t>
            </a:r>
            <a:r>
              <a:rPr lang="ru-RU" sz="1050" dirty="0">
                <a:latin typeface="Times New Roman"/>
                <a:cs typeface="Times New Roman"/>
              </a:rPr>
              <a:t>заявления об исправлении ошибок, допущенных при определении кадастровой </a:t>
            </a:r>
            <a:r>
              <a:rPr lang="ru-RU" sz="1050" dirty="0" smtClean="0">
                <a:latin typeface="Times New Roman"/>
                <a:cs typeface="Times New Roman"/>
              </a:rPr>
              <a:t>стоимости, размещена на сайте БУ «Центр имущественных отношений»: cio-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hmao.ru/ </a:t>
            </a:r>
            <a:r>
              <a:rPr lang="ru-RU" sz="105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кадастровой</a:t>
            </a:r>
            <a:r>
              <a:rPr lang="ru-RU"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/ Услуги/ Рассмотрение заявлений об исправлении ошибок, допущенных при определении кадастровой стоимости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01414" y="2646184"/>
            <a:ext cx="3109228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lang="ru-RU" sz="1050" b="1" dirty="0" smtClean="0">
                <a:latin typeface="Times New Roman"/>
                <a:cs typeface="Times New Roman"/>
              </a:rPr>
              <a:t>Заявление должно содержать:</a:t>
            </a:r>
          </a:p>
          <a:p>
            <a:pPr marL="12700" algn="just">
              <a:spcBef>
                <a:spcPts val="70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- фамилию</a:t>
            </a:r>
            <a:r>
              <a:rPr lang="ru-RU" sz="1050" dirty="0">
                <a:latin typeface="Times New Roman"/>
                <a:cs typeface="Times New Roman"/>
              </a:rPr>
              <a:t>, имя и отчество (последнее - при наличии) физического лица, полное наименование юридического лица, номер телефона для связи с заявителем, почтовый адрес и адрес электронной почты (при наличии);</a:t>
            </a:r>
          </a:p>
          <a:p>
            <a:pPr marL="12700" algn="just">
              <a:spcBef>
                <a:spcPts val="70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- кадастровый </a:t>
            </a:r>
            <a:r>
              <a:rPr lang="ru-RU" sz="1050" dirty="0">
                <a:latin typeface="Times New Roman"/>
                <a:cs typeface="Times New Roman"/>
              </a:rPr>
              <a:t>номер объекта недвижимости (объектов недвижимости);</a:t>
            </a:r>
          </a:p>
          <a:p>
            <a:pPr marL="12700" algn="just">
              <a:spcBef>
                <a:spcPts val="70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- указание </a:t>
            </a:r>
            <a:r>
              <a:rPr lang="ru-RU" sz="1050" dirty="0">
                <a:latin typeface="Times New Roman"/>
                <a:cs typeface="Times New Roman"/>
              </a:rPr>
              <a:t>на содержание ошибок, допущенных при определении кадастровой стоимости, с указанием (при необходимости) номеров страниц (разделов) отчета, на которых находятся такие ошибки, а также обоснование отнесения соответствующих сведений, указанных в отчете, к ошибочным сведениям</a:t>
            </a:r>
            <a:r>
              <a:rPr lang="ru-RU" sz="1050" dirty="0" smtClean="0">
                <a:latin typeface="Times New Roman"/>
                <a:cs typeface="Times New Roman"/>
              </a:rPr>
              <a:t>.</a:t>
            </a: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31" name="object 6"/>
          <p:cNvSpPr txBox="1"/>
          <p:nvPr/>
        </p:nvSpPr>
        <p:spPr>
          <a:xfrm>
            <a:off x="3976119" y="5788956"/>
            <a:ext cx="2909815" cy="1059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прилагаемые к заявлению:</a:t>
            </a: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lang="ru-RU" sz="1050" dirty="0">
                <a:latin typeface="Times New Roman"/>
                <a:cs typeface="Times New Roman"/>
              </a:rPr>
              <a:t>К заявлению об исправлении ошибок, допущенных при определении кадастровой стоимости, </a:t>
            </a:r>
            <a:r>
              <a:rPr lang="ru-RU" sz="1050" b="1" dirty="0">
                <a:latin typeface="Times New Roman"/>
                <a:cs typeface="Times New Roman"/>
              </a:rPr>
              <a:t>по желанию </a:t>
            </a:r>
            <a:r>
              <a:rPr lang="ru-RU" sz="1050" dirty="0">
                <a:latin typeface="Times New Roman"/>
                <a:cs typeface="Times New Roman"/>
              </a:rPr>
              <a:t>заявителя могут быть приложены документы, подтверждающие наличие указанных </a:t>
            </a:r>
            <a:r>
              <a:rPr lang="ru-RU" sz="1050" dirty="0" smtClean="0">
                <a:latin typeface="Times New Roman"/>
                <a:cs typeface="Times New Roman"/>
              </a:rPr>
              <a:t>ошибок</a:t>
            </a:r>
            <a:r>
              <a:rPr lang="ru-RU" sz="105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2" name="object 6"/>
          <p:cNvSpPr txBox="1"/>
          <p:nvPr/>
        </p:nvSpPr>
        <p:spPr>
          <a:xfrm>
            <a:off x="7560617" y="505963"/>
            <a:ext cx="2842260" cy="30700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направления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лично в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(г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Ханты-Мансийск, ул. Коминтерна,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23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 с 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пт. с 9:00 до 17:00,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с 13:00 до 14:00);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многофункциональные центры Ханты-Мансийского автономного округа - Югры;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регистрируемым почтовым отправлением с уведомлением о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вручении на адрес БУ «Центр имущественных отношений»: 628012, г. Ханты-Мансийск, ул. Коминтерна, д. 23,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адрес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fondim86@cio-hmao.ru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посредством Портала государственных и муниципальных услуг (функций) Ханты-Мансийского автономного округа – Югры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http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//86.gosuslugi.ru/</a:t>
            </a:r>
            <a:r>
              <a:rPr lang="en-US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pgu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bject 2"/>
          <p:cNvSpPr txBox="1"/>
          <p:nvPr/>
        </p:nvSpPr>
        <p:spPr>
          <a:xfrm>
            <a:off x="7558976" y="3717699"/>
            <a:ext cx="2862093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рассмотрения заявления </a:t>
            </a:r>
            <a:r>
              <a:rPr lang="ru-RU" sz="1050" b="1" dirty="0">
                <a:latin typeface="Times New Roman"/>
                <a:cs typeface="Times New Roman"/>
              </a:rPr>
              <a:t>об исправлении ошибок, допущенных при определении кадастровой </a:t>
            </a:r>
            <a:r>
              <a:rPr lang="ru-RU" sz="1050" b="1" dirty="0" smtClean="0">
                <a:latin typeface="Times New Roman"/>
                <a:cs typeface="Times New Roman"/>
              </a:rPr>
              <a:t>стоимости, принятие одного из следующих решений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 удовлетворении заявления и необходимости пересчета кадастровой стоимости в связи с наличием ошибок, допущенных при определении кадастровой стоимости; 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отказе в пересчете кадастровой стоимости, если наличие ошибок, допущенных при определении кадастровой стоимости, не выявлено.</a:t>
            </a:r>
            <a:endParaRPr lang="ru-RU" sz="1050" dirty="0" smtClean="0">
              <a:solidFill>
                <a:srgbClr val="008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53"/>
          <p:cNvSpPr/>
          <p:nvPr/>
        </p:nvSpPr>
        <p:spPr>
          <a:xfrm>
            <a:off x="7560617" y="3521642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53"/>
          <p:cNvSpPr/>
          <p:nvPr/>
        </p:nvSpPr>
        <p:spPr>
          <a:xfrm>
            <a:off x="7560617" y="5771739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"/>
          <p:cNvSpPr txBox="1"/>
          <p:nvPr/>
        </p:nvSpPr>
        <p:spPr>
          <a:xfrm>
            <a:off x="7558976" y="5967796"/>
            <a:ext cx="2862093" cy="1131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рассмотрения заявления:</a:t>
            </a: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рассматривает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050" dirty="0" smtClean="0">
                <a:latin typeface="Times New Roman"/>
                <a:cs typeface="Times New Roman"/>
              </a:rPr>
              <a:t>об </a:t>
            </a:r>
            <a:r>
              <a:rPr lang="ru-RU" sz="1050" dirty="0">
                <a:latin typeface="Times New Roman"/>
                <a:cs typeface="Times New Roman"/>
              </a:rPr>
              <a:t>исправлении ошибок, допущенных при определении кадастровой </a:t>
            </a:r>
            <a:r>
              <a:rPr lang="ru-RU" sz="1050" dirty="0" smtClean="0">
                <a:latin typeface="Times New Roman"/>
                <a:cs typeface="Times New Roman"/>
              </a:rPr>
              <a:t>стоимости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тридцати календарных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дней со дня его поступления.</a:t>
            </a:r>
          </a:p>
          <a:p>
            <a:pPr algn="just"/>
            <a:endParaRPr lang="ru-RU" sz="1050" dirty="0" smtClean="0">
              <a:solidFill>
                <a:srgbClr val="008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C7AB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643</Words>
  <Application>Microsoft Office PowerPoint</Application>
  <PresentationFormat>Произвольный</PresentationFormat>
  <Paragraphs>47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Буклет ЦИО - ХМАО.cdr</dc:title>
  <dc:creator>user</dc:creator>
  <cp:lastModifiedBy>Шаньгина Екатерина Васильевна</cp:lastModifiedBy>
  <cp:revision>123</cp:revision>
  <dcterms:created xsi:type="dcterms:W3CDTF">2019-12-04T10:03:41Z</dcterms:created>
  <dcterms:modified xsi:type="dcterms:W3CDTF">2022-12-23T11:49:31Z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LastSaved">
    <vt:filetime>2019-12-04T00:00:00Z</vt:filetime>
  </property>
</Properties>
</file>